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79" r:id="rId5"/>
    <p:sldId id="263" r:id="rId6"/>
    <p:sldId id="291" r:id="rId7"/>
    <p:sldId id="310" r:id="rId8"/>
    <p:sldId id="295" r:id="rId9"/>
    <p:sldId id="292" r:id="rId10"/>
    <p:sldId id="296" r:id="rId11"/>
    <p:sldId id="297" r:id="rId12"/>
    <p:sldId id="298" r:id="rId13"/>
    <p:sldId id="293" r:id="rId14"/>
    <p:sldId id="294" r:id="rId15"/>
    <p:sldId id="307" r:id="rId16"/>
    <p:sldId id="308" r:id="rId17"/>
    <p:sldId id="305" r:id="rId18"/>
    <p:sldId id="306" r:id="rId19"/>
    <p:sldId id="299" r:id="rId20"/>
    <p:sldId id="300" r:id="rId21"/>
    <p:sldId id="301" r:id="rId22"/>
    <p:sldId id="302" r:id="rId23"/>
    <p:sldId id="304" r:id="rId24"/>
    <p:sldId id="303" r:id="rId25"/>
    <p:sldId id="287" r:id="rId2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6012"/>
    <a:srgbClr val="2B2B2B"/>
    <a:srgbClr val="0F596E"/>
    <a:srgbClr val="F3F3F3"/>
    <a:srgbClr val="616160"/>
    <a:srgbClr val="009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0"/>
    <p:restoredTop sz="79388"/>
  </p:normalViewPr>
  <p:slideViewPr>
    <p:cSldViewPr snapToGrid="0" snapToObjects="1">
      <p:cViewPr varScale="1">
        <p:scale>
          <a:sx n="90" d="100"/>
          <a:sy n="90" d="100"/>
        </p:scale>
        <p:origin x="16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9" d="100"/>
          <a:sy n="109" d="100"/>
        </p:scale>
        <p:origin x="592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DF1B9A98-F1FB-0949-9CA8-26DB7B5F35D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C8B2E4D-784D-9342-90C5-5AB26F3FE8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4FE745-3EB9-B747-A5C2-264BEDC4326C}" type="datetimeFigureOut">
              <a:rPr lang="nl-NL" smtClean="0"/>
              <a:t>26-4-2021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D8FB426-F33B-4444-A532-BBC9A78B93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B0290B1-E928-9747-80C6-B1B20D0FCA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9F376-378F-994A-A558-C4AA369F25D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2811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779F7C-DAE7-9B4B-9AA6-E1EA6E6A4BB5}" type="datetimeFigureOut">
              <a:rPr lang="nl-NL" smtClean="0"/>
              <a:t>26-4-2021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2DB66-CA7E-5043-8AC5-3E663CC5778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24668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.openjdk.java.net/~briangoetz/amber/pattern-match.html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Intellij</a:t>
            </a:r>
            <a:r>
              <a:rPr lang="nl-NL" dirty="0"/>
              <a:t> licenties</a:t>
            </a:r>
          </a:p>
          <a:p>
            <a:r>
              <a:rPr lang="nl-NL" dirty="0" err="1"/>
              <a:t>Jfall</a:t>
            </a:r>
            <a:r>
              <a:rPr lang="nl-NL" dirty="0"/>
              <a:t> stand</a:t>
            </a:r>
          </a:p>
          <a:p>
            <a:r>
              <a:rPr lang="nl-NL" dirty="0"/>
              <a:t>Heb je ideeën </a:t>
            </a:r>
          </a:p>
          <a:p>
            <a:r>
              <a:rPr lang="nl-NL" dirty="0"/>
              <a:t>Bijeenkomst bijwonen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6396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Oorsprong </a:t>
            </a:r>
            <a:r>
              <a:rPr lang="nl-NL" dirty="0" err="1"/>
              <a:t>Valhalla</a:t>
            </a:r>
            <a:r>
              <a:rPr lang="nl-NL" dirty="0"/>
              <a:t> project</a:t>
            </a:r>
          </a:p>
          <a:p>
            <a:r>
              <a:rPr lang="nl-NL" dirty="0"/>
              <a:t>Verbeteringen aan het programmeer model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712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73091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Vroeger moest je na een </a:t>
            </a:r>
            <a:r>
              <a:rPr lang="nl-NL" dirty="0" err="1"/>
              <a:t>instanceof</a:t>
            </a:r>
            <a:r>
              <a:rPr lang="nl-NL" dirty="0"/>
              <a:t> altijd een cast uitvoeren</a:t>
            </a:r>
          </a:p>
          <a:p>
            <a:r>
              <a:rPr lang="nl-NL" dirty="0"/>
              <a:t>Dus in je </a:t>
            </a:r>
            <a:r>
              <a:rPr lang="nl-NL" dirty="0" err="1"/>
              <a:t>if</a:t>
            </a:r>
            <a:r>
              <a:rPr lang="nl-NL" dirty="0"/>
              <a:t>-statement doe je een </a:t>
            </a:r>
            <a:r>
              <a:rPr lang="nl-NL" dirty="0" err="1"/>
              <a:t>instanceof</a:t>
            </a:r>
            <a:r>
              <a:rPr lang="nl-NL" dirty="0"/>
              <a:t> en vervolgens op de volgende regel doe je een cast naar dat object (geel)</a:t>
            </a:r>
          </a:p>
          <a:p>
            <a:r>
              <a:rPr lang="nl-NL" dirty="0"/>
              <a:t>Of je deed de cast in het </a:t>
            </a:r>
            <a:r>
              <a:rPr lang="nl-NL" dirty="0" err="1"/>
              <a:t>if</a:t>
            </a:r>
            <a:r>
              <a:rPr lang="nl-NL" dirty="0"/>
              <a:t>-statement als je nog wat van het object wilde controleren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03741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Sinds </a:t>
            </a:r>
            <a:r>
              <a:rPr lang="nl-NL" dirty="0" err="1"/>
              <a:t>java</a:t>
            </a:r>
            <a:r>
              <a:rPr lang="nl-NL" dirty="0"/>
              <a:t> 16 is dat niet meer nodig.</a:t>
            </a:r>
          </a:p>
          <a:p>
            <a:r>
              <a:rPr lang="nl-NL" dirty="0"/>
              <a:t>Je kan direct na de </a:t>
            </a:r>
            <a:r>
              <a:rPr lang="nl-NL" dirty="0" err="1"/>
              <a:t>instanceof</a:t>
            </a:r>
            <a:r>
              <a:rPr lang="nl-NL" dirty="0"/>
              <a:t> de variabele declareren (geel)</a:t>
            </a:r>
          </a:p>
          <a:p>
            <a:r>
              <a:rPr lang="nl-NL" dirty="0"/>
              <a:t>Dan wordt deze direct </a:t>
            </a:r>
            <a:r>
              <a:rPr lang="nl-NL" dirty="0" err="1"/>
              <a:t>assigned</a:t>
            </a:r>
            <a:r>
              <a:rPr lang="nl-NL" dirty="0"/>
              <a:t> als het object van het betreffende type is.</a:t>
            </a:r>
          </a:p>
          <a:p>
            <a:r>
              <a:rPr lang="nl-NL" dirty="0"/>
              <a:t>De scope van de variabele is het </a:t>
            </a:r>
            <a:r>
              <a:rPr lang="nl-NL" dirty="0" err="1"/>
              <a:t>if</a:t>
            </a:r>
            <a:r>
              <a:rPr lang="nl-NL" dirty="0"/>
              <a:t>-statement en het blok van het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6961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Devise an object-oriented construct that expresses a simple aggregation of values.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Help developers to focus on modeling immutable data rather than extensible behavior.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Automatically implement data-driven methods such as equals and accessors.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Preserve long-standing Java principles such as nominal typing and migration compatibility.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853525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Devise an object-oriented construct that expresses a simple aggregation of values.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Help developers to focus on modeling immutable data rather than extensible behavior.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Automatically implement data-driven methods such as equals and accessors.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Preserve long-standing Java principles such as nominal typing and migration compatibility.</a:t>
            </a:r>
          </a:p>
          <a:p>
            <a:endParaRPr lang="nl-NL" dirty="0"/>
          </a:p>
          <a:p>
            <a:r>
              <a:rPr lang="nl-NL" dirty="0"/>
              <a:t>(Click) om de Nu te tonen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453488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 the author of a class or interface to control which code is responsible for implementing it.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 a more declarative way than access modifiers to restrict the use of a superclass.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Support future directions in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pattern matching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by underpinning the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exhaustive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analysis of patterns.</a:t>
            </a:r>
          </a:p>
          <a:p>
            <a:br>
              <a:rPr lang="en-US" dirty="0"/>
            </a:b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904425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77113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/>
            </a:b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853527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virtual thread is a Thread — in code, at runtime, in the debugger and in the profiler.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virtual thread is not a wrapper around an OS thread, but a Java entity.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Creating a virtual thread is cheap — have millions, and don’t pool them!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Blocking a virtual thread is cheap — be synchronous!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language changes are needed.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Pluggable schedulers offer the flexibility of asynchronous programming.</a:t>
            </a:r>
          </a:p>
          <a:p>
            <a:br>
              <a:rPr lang="en-US" dirty="0"/>
            </a:b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6784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Wat er sinds JAVA 11 allemaal is veranderd 50+ </a:t>
            </a:r>
            <a:r>
              <a:rPr lang="nl-NL" dirty="0" err="1"/>
              <a:t>JEPs</a:t>
            </a:r>
            <a:r>
              <a:rPr lang="nl-NL" dirty="0"/>
              <a:t> (</a:t>
            </a:r>
            <a:r>
              <a:rPr lang="nl-NL" b="0" i="0" dirty="0">
                <a:solidFill>
                  <a:srgbClr val="000000"/>
                </a:solidFill>
                <a:effectLst/>
                <a:latin typeface="DejaVu Sans"/>
              </a:rPr>
              <a:t>JDK Enhancement </a:t>
            </a:r>
            <a:r>
              <a:rPr lang="nl-NL" b="0" i="0" dirty="0" err="1">
                <a:solidFill>
                  <a:srgbClr val="000000"/>
                </a:solidFill>
                <a:effectLst/>
                <a:latin typeface="DejaVu Sans"/>
              </a:rPr>
              <a:t>Proposals</a:t>
            </a:r>
            <a:r>
              <a:rPr lang="nl-NL" dirty="0"/>
              <a:t>)</a:t>
            </a:r>
          </a:p>
          <a:p>
            <a:r>
              <a:rPr lang="nl-NL" dirty="0"/>
              <a:t>De </a:t>
            </a:r>
            <a:r>
              <a:rPr lang="nl-NL" dirty="0" err="1"/>
              <a:t>JEPs</a:t>
            </a:r>
            <a:r>
              <a:rPr lang="nl-NL" dirty="0"/>
              <a:t> die we gaan behandelen zijn groot gemaakt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20758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0385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Voorbeelden geven constructies aan waarin het lastig is om te zien waar de NPE precies vandaan komt:</a:t>
            </a:r>
          </a:p>
          <a:p>
            <a:r>
              <a:rPr lang="nl-NL" dirty="0"/>
              <a:t>Wat kan er allemaal </a:t>
            </a:r>
            <a:r>
              <a:rPr lang="nl-NL" dirty="0" err="1"/>
              <a:t>null</a:t>
            </a:r>
            <a:r>
              <a:rPr lang="nl-NL" dirty="0"/>
              <a:t> zijn:</a:t>
            </a:r>
          </a:p>
          <a:p>
            <a:r>
              <a:rPr lang="nl-NL" dirty="0"/>
              <a:t>1</a:t>
            </a:r>
            <a:r>
              <a:rPr lang="nl-NL" baseline="30000" dirty="0"/>
              <a:t>ste</a:t>
            </a:r>
            <a:r>
              <a:rPr lang="nl-NL" dirty="0"/>
              <a:t>: object of </a:t>
            </a:r>
            <a:r>
              <a:rPr lang="nl-NL" dirty="0" err="1"/>
              <a:t>object.a</a:t>
            </a:r>
            <a:r>
              <a:rPr lang="nl-NL" dirty="0"/>
              <a:t>() of </a:t>
            </a:r>
            <a:r>
              <a:rPr lang="nl-NL" dirty="0" err="1"/>
              <a:t>object.a</a:t>
            </a:r>
            <a:r>
              <a:rPr lang="nl-NL" dirty="0"/>
              <a:t>.()b()</a:t>
            </a:r>
          </a:p>
          <a:p>
            <a:r>
              <a:rPr lang="nl-NL" dirty="0"/>
              <a:t>2</a:t>
            </a:r>
            <a:r>
              <a:rPr lang="nl-NL" baseline="30000" dirty="0"/>
              <a:t>de</a:t>
            </a:r>
            <a:r>
              <a:rPr lang="nl-NL" dirty="0"/>
              <a:t>: object of </a:t>
            </a:r>
            <a:r>
              <a:rPr lang="nl-NL" dirty="0" err="1"/>
              <a:t>object.a</a:t>
            </a:r>
            <a:r>
              <a:rPr lang="nl-NL" dirty="0"/>
              <a:t> of </a:t>
            </a:r>
            <a:r>
              <a:rPr lang="nl-NL" dirty="0" err="1"/>
              <a:t>object.a.b</a:t>
            </a:r>
            <a:endParaRPr lang="nl-NL" dirty="0"/>
          </a:p>
          <a:p>
            <a:r>
              <a:rPr lang="nl-NL" dirty="0"/>
              <a:t>3</a:t>
            </a:r>
            <a:r>
              <a:rPr lang="nl-NL" baseline="30000" dirty="0"/>
              <a:t>de</a:t>
            </a:r>
            <a:r>
              <a:rPr lang="nl-NL" dirty="0"/>
              <a:t>: a[x] of a[x][y]</a:t>
            </a:r>
          </a:p>
          <a:p>
            <a:r>
              <a:rPr lang="nl-NL" dirty="0"/>
              <a:t>4</a:t>
            </a:r>
            <a:r>
              <a:rPr lang="nl-NL" baseline="30000" dirty="0"/>
              <a:t>de</a:t>
            </a:r>
            <a:r>
              <a:rPr lang="nl-NL" dirty="0"/>
              <a:t>: a of 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7575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Voorbeeld van een stukje code. </a:t>
            </a:r>
          </a:p>
          <a:p>
            <a:r>
              <a:rPr lang="nl-NL" dirty="0"/>
              <a:t>In dit geval wordt aan </a:t>
            </a:r>
            <a:r>
              <a:rPr lang="nl-NL" dirty="0" err="1"/>
              <a:t>ClassC</a:t>
            </a:r>
            <a:r>
              <a:rPr lang="nl-NL" dirty="0"/>
              <a:t> </a:t>
            </a:r>
            <a:r>
              <a:rPr lang="nl-NL" dirty="0" err="1"/>
              <a:t>null</a:t>
            </a:r>
            <a:r>
              <a:rPr lang="nl-NL" dirty="0"/>
              <a:t> </a:t>
            </a:r>
            <a:r>
              <a:rPr lang="nl-NL" dirty="0" err="1"/>
              <a:t>meeggegeven</a:t>
            </a:r>
            <a:r>
              <a:rPr lang="nl-NL" dirty="0"/>
              <a:t> waardoor de </a:t>
            </a:r>
            <a:r>
              <a:rPr lang="nl-NL" dirty="0" err="1"/>
              <a:t>getClassD</a:t>
            </a:r>
            <a:r>
              <a:rPr lang="nl-NL" dirty="0"/>
              <a:t>() </a:t>
            </a:r>
            <a:r>
              <a:rPr lang="nl-NL" dirty="0" err="1"/>
              <a:t>null</a:t>
            </a:r>
            <a:r>
              <a:rPr lang="nl-NL" dirty="0"/>
              <a:t> retourneert en de aanroep naar </a:t>
            </a:r>
            <a:r>
              <a:rPr lang="nl-NL" dirty="0" err="1"/>
              <a:t>doSomething</a:t>
            </a:r>
            <a:r>
              <a:rPr lang="nl-NL" dirty="0"/>
              <a:t>() mis zal gaan met een NPE.</a:t>
            </a:r>
          </a:p>
          <a:p>
            <a:r>
              <a:rPr lang="nl-NL" dirty="0"/>
              <a:t>(Click)</a:t>
            </a:r>
          </a:p>
          <a:p>
            <a:r>
              <a:rPr lang="nl-NL" dirty="0"/>
              <a:t>Voor Java 14 kreeg je de melding dat er een NPE op is getreden op regel 6, maar waar…….. </a:t>
            </a:r>
          </a:p>
          <a:p>
            <a:r>
              <a:rPr lang="nl-NL" dirty="0"/>
              <a:t>(Click)</a:t>
            </a:r>
          </a:p>
          <a:p>
            <a:r>
              <a:rPr lang="nl-NL" dirty="0"/>
              <a:t>Sinds Java 14 krijg je een gedetailleerdere versie van de exceptie, die aangeeft welk gedeelte van de code ‘</a:t>
            </a:r>
            <a:r>
              <a:rPr lang="nl-NL" dirty="0" err="1"/>
              <a:t>null</a:t>
            </a:r>
            <a:r>
              <a:rPr lang="nl-NL" dirty="0"/>
              <a:t>’ terug gaf. </a:t>
            </a:r>
          </a:p>
          <a:p>
            <a:r>
              <a:rPr lang="nl-NL" dirty="0"/>
              <a:t>Het bericht is opgedeeld in twee delen, </a:t>
            </a:r>
          </a:p>
          <a:p>
            <a:r>
              <a:rPr lang="nl-NL" dirty="0"/>
              <a:t>1: “het gevolg” </a:t>
            </a:r>
            <a:r>
              <a:rPr lang="nl-NL" dirty="0" err="1"/>
              <a:t>Cannot</a:t>
            </a:r>
            <a:r>
              <a:rPr lang="nl-NL" dirty="0"/>
              <a:t> </a:t>
            </a:r>
            <a:r>
              <a:rPr lang="nl-NL" dirty="0" err="1"/>
              <a:t>invoke</a:t>
            </a:r>
            <a:r>
              <a:rPr lang="nl-NL" dirty="0"/>
              <a:t> </a:t>
            </a:r>
            <a:r>
              <a:rPr lang="nl-NL" dirty="0" err="1"/>
              <a:t>ClassD.doSomething</a:t>
            </a:r>
            <a:r>
              <a:rPr lang="nl-NL" dirty="0"/>
              <a:t> </a:t>
            </a:r>
          </a:p>
          <a:p>
            <a:r>
              <a:rPr lang="nl-NL" dirty="0"/>
              <a:t>2: “de oorzaak” </a:t>
            </a:r>
            <a:r>
              <a:rPr lang="nl-NL" dirty="0" err="1"/>
              <a:t>ClassC.getClassD</a:t>
            </a:r>
            <a:r>
              <a:rPr lang="nl-NL" dirty="0"/>
              <a:t>() is </a:t>
            </a:r>
            <a:r>
              <a:rPr lang="nl-NL" dirty="0" err="1"/>
              <a:t>null</a:t>
            </a:r>
            <a:endParaRPr lang="nl-NL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0597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Geintroduceerd</a:t>
            </a:r>
            <a:r>
              <a:rPr lang="en-US" dirty="0"/>
              <a:t> in Java 12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Switch statements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korter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minder </a:t>
            </a:r>
            <a:r>
              <a:rPr lang="en-US" dirty="0" err="1"/>
              <a:t>kans</a:t>
            </a:r>
            <a:r>
              <a:rPr lang="en-US" dirty="0"/>
              <a:t> op </a:t>
            </a:r>
            <a:r>
              <a:rPr lang="en-US" dirty="0" err="1"/>
              <a:t>fouten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Je </a:t>
            </a:r>
            <a:r>
              <a:rPr lang="en-US" dirty="0" err="1"/>
              <a:t>kunt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het switch statement direct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variabele</a:t>
            </a:r>
            <a:r>
              <a:rPr lang="en-US" dirty="0"/>
              <a:t> </a:t>
            </a:r>
            <a:r>
              <a:rPr lang="en-US" dirty="0" err="1"/>
              <a:t>toekennen</a:t>
            </a:r>
            <a:r>
              <a:rPr lang="en-US" dirty="0"/>
              <a:t>, </a:t>
            </a:r>
            <a:r>
              <a:rPr lang="en-US" dirty="0" err="1"/>
              <a:t>ipv</a:t>
            </a:r>
            <a:r>
              <a:rPr lang="en-US" dirty="0"/>
              <a:t> </a:t>
            </a:r>
            <a:r>
              <a:rPr lang="en-US" dirty="0" err="1"/>
              <a:t>eerst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variabele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instantieren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die in het switch statement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vullen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Maar het </a:t>
            </a:r>
            <a:r>
              <a:rPr lang="en-US" dirty="0" err="1"/>
              <a:t>hoeft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!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Lambda syntax met -&gt;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curly brackets { }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Default mag </a:t>
            </a:r>
            <a:r>
              <a:rPr lang="en-US" dirty="0" err="1"/>
              <a:t>wel</a:t>
            </a:r>
            <a:r>
              <a:rPr lang="en-US" dirty="0"/>
              <a:t>, maar is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nodig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je </a:t>
            </a:r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waardes</a:t>
            </a:r>
            <a:r>
              <a:rPr lang="en-US" dirty="0"/>
              <a:t> in </a:t>
            </a:r>
            <a:r>
              <a:rPr lang="en-US" dirty="0" err="1"/>
              <a:t>bijv</a:t>
            </a:r>
            <a:r>
              <a:rPr lang="en-US" dirty="0"/>
              <a:t>.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 </a:t>
            </a:r>
            <a:r>
              <a:rPr lang="en-US" dirty="0" err="1"/>
              <a:t>afdekt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Fallthroughs</a:t>
            </a:r>
            <a:r>
              <a:rPr lang="en-US" dirty="0"/>
              <a:t> </a:t>
            </a:r>
            <a:r>
              <a:rPr lang="en-US" dirty="0" err="1"/>
              <a:t>bestaan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, </a:t>
            </a:r>
            <a:r>
              <a:rPr lang="en-US" dirty="0" err="1"/>
              <a:t>waardoor</a:t>
            </a:r>
            <a:r>
              <a:rPr lang="en-US" dirty="0"/>
              <a:t> de </a:t>
            </a:r>
            <a:r>
              <a:rPr lang="en-US" dirty="0" err="1"/>
              <a:t>noodzaak</a:t>
            </a:r>
            <a:r>
              <a:rPr lang="en-US" dirty="0"/>
              <a:t> van het `break` statement </a:t>
            </a:r>
            <a:r>
              <a:rPr lang="en-US" dirty="0" err="1"/>
              <a:t>komt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vervallen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`yield` is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soort</a:t>
            </a:r>
            <a:r>
              <a:rPr lang="en-US" dirty="0"/>
              <a:t> van return statement van </a:t>
            </a:r>
            <a:r>
              <a:rPr lang="en-US" dirty="0" err="1"/>
              <a:t>een</a:t>
            </a:r>
            <a:r>
              <a:rPr lang="en-US" dirty="0"/>
              <a:t> switch </a:t>
            </a:r>
            <a:r>
              <a:rPr lang="en-US" dirty="0" err="1"/>
              <a:t>expressie</a:t>
            </a:r>
            <a:r>
              <a:rPr lang="en-US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Als</a:t>
            </a:r>
            <a:r>
              <a:rPr lang="en-US" dirty="0"/>
              <a:t> je </a:t>
            </a:r>
            <a:r>
              <a:rPr lang="en-US" dirty="0" err="1"/>
              <a:t>bijv</a:t>
            </a:r>
            <a:r>
              <a:rPr lang="en-US" dirty="0"/>
              <a:t>.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berekening</a:t>
            </a:r>
            <a:r>
              <a:rPr lang="en-US" dirty="0"/>
              <a:t> </a:t>
            </a:r>
            <a:r>
              <a:rPr lang="en-US" dirty="0" err="1"/>
              <a:t>doet</a:t>
            </a:r>
            <a:r>
              <a:rPr lang="en-US" dirty="0"/>
              <a:t> </a:t>
            </a:r>
            <a:r>
              <a:rPr lang="en-US" dirty="0" err="1"/>
              <a:t>binnen</a:t>
            </a:r>
            <a:r>
              <a:rPr lang="en-US" dirty="0"/>
              <a:t> curly brackets over </a:t>
            </a:r>
            <a:r>
              <a:rPr lang="en-US" dirty="0" err="1"/>
              <a:t>meerdere</a:t>
            </a:r>
            <a:r>
              <a:rPr lang="en-US" dirty="0"/>
              <a:t> regels, dan </a:t>
            </a:r>
            <a:r>
              <a:rPr lang="en-US" dirty="0" err="1"/>
              <a:t>kun</a:t>
            </a:r>
            <a:r>
              <a:rPr lang="en-US" dirty="0"/>
              <a:t> je met `yield` het </a:t>
            </a:r>
            <a:r>
              <a:rPr lang="en-US" dirty="0" err="1"/>
              <a:t>resultaat</a:t>
            </a:r>
            <a:r>
              <a:rPr lang="en-US" dirty="0"/>
              <a:t> </a:t>
            </a:r>
            <a:r>
              <a:rPr lang="en-US" dirty="0" err="1"/>
              <a:t>teruggeven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9381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Voorbeeld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switch statement </a:t>
            </a:r>
            <a:r>
              <a:rPr lang="en-US" dirty="0" err="1"/>
              <a:t>zoals</a:t>
            </a:r>
            <a:r>
              <a:rPr lang="en-US" dirty="0"/>
              <a:t> je </a:t>
            </a:r>
            <a:r>
              <a:rPr lang="en-US" dirty="0" err="1"/>
              <a:t>dat</a:t>
            </a:r>
            <a:r>
              <a:rPr lang="en-US" dirty="0"/>
              <a:t> nu in Java 11 </a:t>
            </a:r>
            <a:r>
              <a:rPr lang="en-US" dirty="0" err="1"/>
              <a:t>zou</a:t>
            </a:r>
            <a:r>
              <a:rPr lang="en-US" dirty="0"/>
              <a:t> </a:t>
            </a:r>
            <a:r>
              <a:rPr lang="en-US" dirty="0" err="1"/>
              <a:t>toepassen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68662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Switch statement </a:t>
            </a:r>
            <a:r>
              <a:rPr lang="en-US" dirty="0" err="1"/>
              <a:t>omgeschreven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switch expression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Zie</a:t>
            </a:r>
            <a:r>
              <a:rPr lang="en-US" dirty="0"/>
              <a:t> hoe de IDE al </a:t>
            </a:r>
            <a:r>
              <a:rPr lang="en-US" dirty="0" err="1"/>
              <a:t>markeert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WEDNESDAY </a:t>
            </a:r>
            <a:r>
              <a:rPr lang="en-US" dirty="0" err="1"/>
              <a:t>en</a:t>
            </a:r>
            <a:r>
              <a:rPr lang="en-US" dirty="0"/>
              <a:t> `default` </a:t>
            </a:r>
            <a:r>
              <a:rPr lang="en-US" dirty="0" err="1"/>
              <a:t>eigenlijk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nodig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, </a:t>
            </a:r>
            <a:r>
              <a:rPr lang="en-US" dirty="0" err="1"/>
              <a:t>omdat</a:t>
            </a:r>
            <a:r>
              <a:rPr lang="en-US" dirty="0"/>
              <a:t> </a:t>
            </a:r>
            <a:r>
              <a:rPr lang="en-US" dirty="0" err="1"/>
              <a:t>deze</a:t>
            </a:r>
            <a:r>
              <a:rPr lang="en-US" dirty="0"/>
              <a:t> </a:t>
            </a:r>
            <a:r>
              <a:rPr lang="en-US" dirty="0" err="1"/>
              <a:t>expressie</a:t>
            </a:r>
            <a:r>
              <a:rPr lang="en-US" dirty="0"/>
              <a:t> exhaustive is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30699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Grote teksten als stukken HTML</a:t>
            </a:r>
          </a:p>
          <a:p>
            <a:r>
              <a:rPr lang="nl-NL" dirty="0"/>
              <a:t>Teksten waar je een </a:t>
            </a:r>
            <a:r>
              <a:rPr lang="nl-NL" dirty="0" err="1"/>
              <a:t>linebreak</a:t>
            </a:r>
            <a:r>
              <a:rPr lang="nl-NL" dirty="0"/>
              <a:t> in wilt hebben of waar je een “ in wil hebben</a:t>
            </a:r>
          </a:p>
          <a:p>
            <a:r>
              <a:rPr lang="nl-NL" dirty="0"/>
              <a:t>Teksten met </a:t>
            </a:r>
            <a:r>
              <a:rPr lang="nl-NL" dirty="0" err="1"/>
              <a:t>indentatie</a:t>
            </a:r>
            <a:r>
              <a:rPr lang="nl-NL" dirty="0"/>
              <a:t> als html, </a:t>
            </a:r>
            <a:r>
              <a:rPr lang="nl-NL" dirty="0" err="1"/>
              <a:t>json</a:t>
            </a:r>
            <a:r>
              <a:rPr lang="nl-NL" dirty="0"/>
              <a:t>, ….</a:t>
            </a:r>
          </a:p>
          <a:p>
            <a:r>
              <a:rPr lang="nl-NL" dirty="0"/>
              <a:t>Weetjes: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/>
              <a:t>Waar in een tekstblock een </a:t>
            </a:r>
            <a:r>
              <a:rPr lang="nl-NL" dirty="0" err="1"/>
              <a:t>linebreak</a:t>
            </a:r>
            <a:r>
              <a:rPr lang="nl-NL" dirty="0"/>
              <a:t> staat komt in de uiteindelijke string altijd een \n. Dus ook op Windows, ook al heeft de file een \r\n daar staan.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/>
              <a:t>Plaats een enkele \ aan het eind van een regel om een </a:t>
            </a:r>
            <a:r>
              <a:rPr lang="nl-NL" dirty="0" err="1"/>
              <a:t>linebreak</a:t>
            </a:r>
            <a:r>
              <a:rPr lang="nl-NL" dirty="0"/>
              <a:t> toe te voegen in je code file die niet in de uiteindelijke string terecht komt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/>
              <a:t>\s escape-</a:t>
            </a:r>
            <a:r>
              <a:rPr lang="nl-NL" dirty="0" err="1"/>
              <a:t>secuence</a:t>
            </a:r>
            <a:r>
              <a:rPr lang="nl-NL" dirty="0"/>
              <a:t> (spatie) aan het einde van een regel om extra </a:t>
            </a:r>
            <a:r>
              <a:rPr lang="nl-NL" dirty="0" err="1"/>
              <a:t>whitespaces</a:t>
            </a:r>
            <a:r>
              <a:rPr lang="nl-NL" dirty="0"/>
              <a:t> aan het einde van een regel te behouden, die standaard door een editor geschrapt worden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/>
              <a:t>De bestaande escape </a:t>
            </a:r>
            <a:r>
              <a:rPr lang="nl-NL" dirty="0" err="1"/>
              <a:t>sequences</a:t>
            </a:r>
            <a:r>
              <a:rPr lang="nl-NL" dirty="0"/>
              <a:t> zijn </a:t>
            </a:r>
            <a:r>
              <a:rPr lang="nl-NL" dirty="0" err="1"/>
              <a:t>nogsteeds</a:t>
            </a:r>
            <a:r>
              <a:rPr lang="nl-NL" dirty="0"/>
              <a:t> geldig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/>
              <a:t>Nieuwe functie op een String, .</a:t>
            </a:r>
            <a:r>
              <a:rPr lang="nl-NL" dirty="0" err="1"/>
              <a:t>formatted</a:t>
            </a:r>
            <a:r>
              <a:rPr lang="nl-NL" dirty="0"/>
              <a:t>(</a:t>
            </a:r>
            <a:r>
              <a:rPr lang="nl-NL" dirty="0" err="1"/>
              <a:t>params</a:t>
            </a:r>
            <a:r>
              <a:rPr lang="nl-NL" dirty="0"/>
              <a:t>) om de String/</a:t>
            </a:r>
            <a:r>
              <a:rPr lang="nl-NL" dirty="0" err="1"/>
              <a:t>textblock</a:t>
            </a:r>
            <a:r>
              <a:rPr lang="nl-NL" dirty="0"/>
              <a:t> direct te formatteren i.p.v. String .format(string, </a:t>
            </a:r>
            <a:r>
              <a:rPr lang="nl-NL" dirty="0" err="1"/>
              <a:t>params</a:t>
            </a:r>
            <a:r>
              <a:rPr lang="nl-NL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9381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Vroeger: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/>
              <a:t>Begin en eindig met een enkele “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/>
              <a:t>Enters moet je aangeven met een \n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 err="1"/>
              <a:t>Indentatie</a:t>
            </a:r>
            <a:r>
              <a:rPr lang="nl-NL" dirty="0"/>
              <a:t> halverwege je tekst of als je meerdere regels gebruikt aan het eind van de vorige regel of het begin van de nieuwe regel een +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nl-NL" dirty="0"/>
              <a:t>(Click)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nl-NL" dirty="0"/>
              <a:t>Nu: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/>
              <a:t>Begin en eindig met drie “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/>
              <a:t>Doe gerust een extra enter (blanco regel)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l-NL" dirty="0" err="1"/>
              <a:t>Indentatie</a:t>
            </a:r>
            <a:r>
              <a:rPr lang="nl-NL" dirty="0"/>
              <a:t> wordt gerekend vanaf eerste non-</a:t>
            </a:r>
            <a:r>
              <a:rPr lang="nl-NL" dirty="0" err="1"/>
              <a:t>whitespace</a:t>
            </a:r>
            <a:r>
              <a:rPr lang="nl-NL" dirty="0"/>
              <a:t> op alle regels (</a:t>
            </a:r>
            <a:r>
              <a:rPr lang="nl-NL"/>
              <a:t>de verticale lijn)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2DB66-CA7E-5043-8AC5-3E663CC57782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93490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13">
            <a:extLst>
              <a:ext uri="{FF2B5EF4-FFF2-40B4-BE49-F238E27FC236}">
                <a16:creationId xmlns:a16="http://schemas.microsoft.com/office/drawing/2014/main" id="{38483643-FC61-2242-8991-5873D2ADB2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2AF62C6-2FC6-844D-85C8-10ABC73CAA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6416" y="1836347"/>
            <a:ext cx="9733280" cy="1846305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ADC310E-3E8F-794B-AC71-52E52D08F58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5DAACA57-5D38-9D48-8085-6D201A37B3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7630" y="335280"/>
            <a:ext cx="339090" cy="339090"/>
          </a:xfrm>
          <a:prstGeom prst="rect">
            <a:avLst/>
          </a:prstGeo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EC3547F-0D88-7B4B-99C6-EDBFC13201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39813" y="3818576"/>
            <a:ext cx="5056187" cy="667782"/>
          </a:xfr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18988A0A-D994-9B42-A651-5B117F732E0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351925" y="675712"/>
            <a:ext cx="1934548" cy="73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498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n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hoek 9">
            <a:extLst>
              <a:ext uri="{FF2B5EF4-FFF2-40B4-BE49-F238E27FC236}">
                <a16:creationId xmlns:a16="http://schemas.microsoft.com/office/drawing/2014/main" id="{C849FEBA-65F9-2344-B641-0C16E5173940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FDD3DFC-DD54-604F-973A-27D11CCB6C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2BD9EA9F-C781-1D43-A184-EBBBBBAB3F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4702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9FB65DAE-20EA-3C45-B67E-60A0645A17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FD9FF3E9-3F9B-0846-AA07-78DD97E326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168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70D782A1-FFA4-9B49-BC0D-164C54681FB1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4702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325A98E-E559-9B45-B029-7C58310084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DE1312F-5D79-4F4E-BB2E-E1CBC52EF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ts val="3200"/>
              </a:lnSpc>
              <a:defRPr sz="2000"/>
            </a:lvl1pPr>
            <a:lvl2pPr>
              <a:lnSpc>
                <a:spcPts val="3200"/>
              </a:lnSpc>
              <a:defRPr sz="2000"/>
            </a:lvl2pPr>
            <a:lvl3pPr>
              <a:lnSpc>
                <a:spcPts val="3200"/>
              </a:lnSpc>
              <a:defRPr sz="2000"/>
            </a:lvl3pPr>
            <a:lvl4pPr>
              <a:lnSpc>
                <a:spcPts val="3200"/>
              </a:lnSpc>
              <a:defRPr sz="2000"/>
            </a:lvl4pPr>
            <a:lvl5pPr>
              <a:lnSpc>
                <a:spcPts val="3200"/>
              </a:lnSpc>
              <a:defRPr sz="2000"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95466085-51EC-C34F-9FFE-8AA0EF8189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568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imag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hoek 11">
            <a:extLst>
              <a:ext uri="{FF2B5EF4-FFF2-40B4-BE49-F238E27FC236}">
                <a16:creationId xmlns:a16="http://schemas.microsoft.com/office/drawing/2014/main" id="{E38DE260-EEB5-4646-9FFC-96B5195221B9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0078D36C-04D8-3C4A-8FB8-29A142BD43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5" name="Titel 1">
            <a:extLst>
              <a:ext uri="{FF2B5EF4-FFF2-40B4-BE49-F238E27FC236}">
                <a16:creationId xmlns:a16="http://schemas.microsoft.com/office/drawing/2014/main" id="{0C970269-43D9-2147-A518-FE655BA5CD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3938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976788DB-E3DA-0A4C-BCF6-5EC7D685E3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17" name="Tijdelijke aanduiding voor inhoud 2">
            <a:extLst>
              <a:ext uri="{FF2B5EF4-FFF2-40B4-BE49-F238E27FC236}">
                <a16:creationId xmlns:a16="http://schemas.microsoft.com/office/drawing/2014/main" id="{26CAD193-48AB-8249-9B76-06E30E48C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21040" cy="4351338"/>
          </a:xfrm>
        </p:spPr>
        <p:txBody>
          <a:bodyPr/>
          <a:lstStyle>
            <a:lvl1pPr>
              <a:lnSpc>
                <a:spcPts val="3200"/>
              </a:lnSpc>
              <a:defRPr sz="2000"/>
            </a:lvl1pPr>
            <a:lvl2pPr>
              <a:lnSpc>
                <a:spcPts val="3200"/>
              </a:lnSpc>
              <a:defRPr sz="2000"/>
            </a:lvl2pPr>
            <a:lvl3pPr>
              <a:lnSpc>
                <a:spcPts val="3200"/>
              </a:lnSpc>
              <a:defRPr sz="2000"/>
            </a:lvl3pPr>
            <a:lvl4pPr>
              <a:lnSpc>
                <a:spcPts val="3200"/>
              </a:lnSpc>
              <a:defRPr sz="2000"/>
            </a:lvl4pPr>
            <a:lvl5pPr>
              <a:lnSpc>
                <a:spcPts val="3200"/>
              </a:lnSpc>
              <a:defRPr sz="2000"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8" name="Tijdelijke aanduiding voor afbeelding 3">
            <a:extLst>
              <a:ext uri="{FF2B5EF4-FFF2-40B4-BE49-F238E27FC236}">
                <a16:creationId xmlns:a16="http://schemas.microsoft.com/office/drawing/2014/main" id="{15CA142E-FDCA-B840-A393-918EC56032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023938"/>
            <a:ext cx="6096000" cy="5776912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63963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E82FF895-74FE-A24A-9CC5-373480B1397F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C67330D0-37A9-EE4C-A9E4-2F3829F508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320467A4-B41D-6D47-A820-F6E785AAFE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3938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C0149F44-EFAC-3F47-A5F3-DE02567F78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13" name="Tijdelijke aanduiding voor inhoud 8">
            <a:extLst>
              <a:ext uri="{FF2B5EF4-FFF2-40B4-BE49-F238E27FC236}">
                <a16:creationId xmlns:a16="http://schemas.microsoft.com/office/drawing/2014/main" id="{342727BC-AE9B-A745-992E-0760B3ADF4A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1837277"/>
            <a:ext cx="4709160" cy="3850957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l-NL" dirty="0"/>
              <a:t>Click image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image</a:t>
            </a:r>
          </a:p>
        </p:txBody>
      </p:sp>
      <p:sp>
        <p:nvSpPr>
          <p:cNvPr id="19" name="Tijdelijke aanduiding voor inhoud 8">
            <a:extLst>
              <a:ext uri="{FF2B5EF4-FFF2-40B4-BE49-F238E27FC236}">
                <a16:creationId xmlns:a16="http://schemas.microsoft.com/office/drawing/2014/main" id="{F336397D-CC56-BC45-9200-174A11415E1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141720" y="1837277"/>
            <a:ext cx="4709160" cy="3850957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nl-NL" dirty="0"/>
              <a:t>Click image icon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image</a:t>
            </a:r>
          </a:p>
        </p:txBody>
      </p:sp>
      <p:pic>
        <p:nvPicPr>
          <p:cNvPr id="21" name="Afbeelding 20">
            <a:extLst>
              <a:ext uri="{FF2B5EF4-FFF2-40B4-BE49-F238E27FC236}">
                <a16:creationId xmlns:a16="http://schemas.microsoft.com/office/drawing/2014/main" id="{171CE6C6-D6AD-E446-9530-824CAD5B898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804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7759" y="1269914"/>
            <a:ext cx="10026041" cy="2325056"/>
          </a:xfrm>
        </p:spPr>
        <p:txBody>
          <a:bodyPr lIns="0" tIns="0" rIns="0" bIns="0" anchor="t" anchorCtr="0">
            <a:noAutofit/>
          </a:bodyPr>
          <a:lstStyle>
            <a:lvl1pPr>
              <a:defRPr sz="60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0E44D7D7-0A09-2944-BC89-1A27A69926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944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sheet with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7759" y="1269914"/>
            <a:ext cx="10026041" cy="2325056"/>
          </a:xfrm>
        </p:spPr>
        <p:txBody>
          <a:bodyPr lIns="0" tIns="0" rIns="0" bIns="0" anchor="t" anchorCtr="0">
            <a:noAutofit/>
          </a:bodyPr>
          <a:lstStyle>
            <a:lvl1pPr>
              <a:defRPr sz="60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9AD2D1-D5E5-EB42-A9EA-3319C412F8D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7150" y="3821113"/>
            <a:ext cx="2166938" cy="2166937"/>
          </a:xfrm>
          <a:solidFill>
            <a:srgbClr val="0F596E"/>
          </a:solidFill>
        </p:spPr>
        <p:txBody>
          <a:bodyPr anchor="ctr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text</a:t>
            </a:r>
            <a:r>
              <a:rPr lang="nl-NL" dirty="0"/>
              <a:t> or </a:t>
            </a:r>
            <a:r>
              <a:rPr lang="nl-NL" dirty="0" err="1"/>
              <a:t>add</a:t>
            </a:r>
            <a:r>
              <a:rPr lang="nl-NL" dirty="0"/>
              <a:t> background image</a:t>
            </a:r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D60F2F37-80EB-6947-AC4C-1F659B336E8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3440" y="3821113"/>
            <a:ext cx="2166938" cy="2166937"/>
          </a:xfrm>
          <a:solidFill>
            <a:srgbClr val="EB6012"/>
          </a:solidFill>
        </p:spPr>
        <p:txBody>
          <a:bodyPr anchor="ctr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text</a:t>
            </a:r>
            <a:r>
              <a:rPr lang="nl-NL" dirty="0"/>
              <a:t> or </a:t>
            </a:r>
            <a:r>
              <a:rPr lang="nl-NL" dirty="0" err="1"/>
              <a:t>add</a:t>
            </a:r>
            <a:r>
              <a:rPr lang="nl-NL" dirty="0"/>
              <a:t> background image</a:t>
            </a:r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54DB4AFE-6EC2-7F43-AB0D-C5786DEC73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79730" y="3821113"/>
            <a:ext cx="2166938" cy="2166937"/>
          </a:xfrm>
          <a:solidFill>
            <a:srgbClr val="616160"/>
          </a:solidFill>
        </p:spPr>
        <p:txBody>
          <a:bodyPr anchor="ctr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text</a:t>
            </a:r>
            <a:r>
              <a:rPr lang="nl-NL" dirty="0"/>
              <a:t> or </a:t>
            </a:r>
            <a:r>
              <a:rPr lang="nl-NL" dirty="0" err="1"/>
              <a:t>add</a:t>
            </a:r>
            <a:r>
              <a:rPr lang="nl-NL" dirty="0"/>
              <a:t> background image</a:t>
            </a:r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BBD5C34C-19E0-264F-A5F9-1586A4F2D1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06020" y="3821113"/>
            <a:ext cx="2166938" cy="2166937"/>
          </a:xfrm>
          <a:solidFill>
            <a:srgbClr val="0097B1"/>
          </a:solidFill>
        </p:spPr>
        <p:txBody>
          <a:bodyPr anchor="ctr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text</a:t>
            </a:r>
            <a:r>
              <a:rPr lang="nl-NL" dirty="0"/>
              <a:t> or </a:t>
            </a:r>
            <a:r>
              <a:rPr lang="nl-NL" dirty="0" err="1"/>
              <a:t>add</a:t>
            </a:r>
            <a:r>
              <a:rPr lang="nl-NL" dirty="0"/>
              <a:t> background image</a:t>
            </a: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C1F7D033-508D-C049-8D93-7DD93C63E4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9968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3938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325A98E-E559-9B45-B029-7C58310084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4CD2D311-E74B-0D48-8B88-5724E61A8C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023938"/>
            <a:ext cx="12192000" cy="5776912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267545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imag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 4">
            <a:extLst>
              <a:ext uri="{FF2B5EF4-FFF2-40B4-BE49-F238E27FC236}">
                <a16:creationId xmlns:a16="http://schemas.microsoft.com/office/drawing/2014/main" id="{7A1F420C-1268-4240-9CB7-26D5FD77EC6D}"/>
              </a:ext>
            </a:extLst>
          </p:cNvPr>
          <p:cNvSpPr/>
          <p:nvPr userDrawn="1"/>
        </p:nvSpPr>
        <p:spPr>
          <a:xfrm>
            <a:off x="11389360" y="172720"/>
            <a:ext cx="619760" cy="629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4" name="Tijdelijke aanduiding voor afbeelding 3">
            <a:extLst>
              <a:ext uri="{FF2B5EF4-FFF2-40B4-BE49-F238E27FC236}">
                <a16:creationId xmlns:a16="http://schemas.microsoft.com/office/drawing/2014/main" id="{4CD2D311-E74B-0D48-8B88-5724E61A8C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0085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682255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70D782A1-FFA4-9B49-BC0D-164C54681FB1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4702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325A98E-E559-9B45-B029-7C58310084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DE5EDEEC-E952-734C-9156-2C609AE147F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887120"/>
            <a:ext cx="3045737" cy="23603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rgbClr val="61616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13" name="Tijdelijke aanduiding voor tekst 2">
            <a:extLst>
              <a:ext uri="{FF2B5EF4-FFF2-40B4-BE49-F238E27FC236}">
                <a16:creationId xmlns:a16="http://schemas.microsoft.com/office/drawing/2014/main" id="{96913986-1475-4A4A-ABCF-6FAF4EFDE90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901102" y="1443057"/>
            <a:ext cx="4006692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4" name="Tijdelijke aanduiding voor tekst 2">
            <a:extLst>
              <a:ext uri="{FF2B5EF4-FFF2-40B4-BE49-F238E27FC236}">
                <a16:creationId xmlns:a16="http://schemas.microsoft.com/office/drawing/2014/main" id="{97CC491F-12DC-FC42-AB78-A82D457E83FD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38200" y="1443057"/>
            <a:ext cx="1760145" cy="74454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60pt</a:t>
            </a:r>
          </a:p>
        </p:txBody>
      </p:sp>
      <p:sp>
        <p:nvSpPr>
          <p:cNvPr id="15" name="Tijdelijke aanduiding voor tekst 2">
            <a:extLst>
              <a:ext uri="{FF2B5EF4-FFF2-40B4-BE49-F238E27FC236}">
                <a16:creationId xmlns:a16="http://schemas.microsoft.com/office/drawing/2014/main" id="{774489CF-5DD0-0645-84C5-123D45C65BDE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838200" y="3291292"/>
            <a:ext cx="3045737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8" name="Tijdelijke aanduiding voor tekst 2">
            <a:extLst>
              <a:ext uri="{FF2B5EF4-FFF2-40B4-BE49-F238E27FC236}">
                <a16:creationId xmlns:a16="http://schemas.microsoft.com/office/drawing/2014/main" id="{38B965B5-E287-ED48-9324-8798A32AFE5F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4070287" y="2887120"/>
            <a:ext cx="3045737" cy="23603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rgbClr val="0097B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19" name="Tijdelijke aanduiding voor tekst 2">
            <a:extLst>
              <a:ext uri="{FF2B5EF4-FFF2-40B4-BE49-F238E27FC236}">
                <a16:creationId xmlns:a16="http://schemas.microsoft.com/office/drawing/2014/main" id="{2603D593-704F-8C47-90E7-5945FEA96F5B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4070287" y="3291292"/>
            <a:ext cx="3045737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0" name="Tijdelijke aanduiding voor tekst 2">
            <a:extLst>
              <a:ext uri="{FF2B5EF4-FFF2-40B4-BE49-F238E27FC236}">
                <a16:creationId xmlns:a16="http://schemas.microsoft.com/office/drawing/2014/main" id="{95FD54DD-2326-2D4A-A0E9-D5A9FE61B3F3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8200" y="4679707"/>
            <a:ext cx="3045737" cy="23603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21" name="Tijdelijke aanduiding voor tekst 2">
            <a:extLst>
              <a:ext uri="{FF2B5EF4-FFF2-40B4-BE49-F238E27FC236}">
                <a16:creationId xmlns:a16="http://schemas.microsoft.com/office/drawing/2014/main" id="{BB20FBF6-AAEB-AF45-881C-AC8EDC415B6B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838200" y="5083879"/>
            <a:ext cx="3045737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2" name="Tijdelijke aanduiding voor tekst 2">
            <a:extLst>
              <a:ext uri="{FF2B5EF4-FFF2-40B4-BE49-F238E27FC236}">
                <a16:creationId xmlns:a16="http://schemas.microsoft.com/office/drawing/2014/main" id="{F81A2B7D-41E0-124A-8184-78D100D7CACB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4070287" y="4679707"/>
            <a:ext cx="3045737" cy="23603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23" name="Tijdelijke aanduiding voor tekst 2">
            <a:extLst>
              <a:ext uri="{FF2B5EF4-FFF2-40B4-BE49-F238E27FC236}">
                <a16:creationId xmlns:a16="http://schemas.microsoft.com/office/drawing/2014/main" id="{E5DD7CDC-4FBD-9047-B0B8-D897C3EA4EF6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070287" y="5083879"/>
            <a:ext cx="3045737" cy="744543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buNone/>
              <a:defRPr sz="1400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14pt small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4" name="Tijdelijke aanduiding voor grafiek 3">
            <a:extLst>
              <a:ext uri="{FF2B5EF4-FFF2-40B4-BE49-F238E27FC236}">
                <a16:creationId xmlns:a16="http://schemas.microsoft.com/office/drawing/2014/main" id="{BC251965-597E-F947-BCDA-A99A504D05F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7331577" y="1443057"/>
            <a:ext cx="4595168" cy="4385365"/>
          </a:xfrm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  <p:pic>
        <p:nvPicPr>
          <p:cNvPr id="24" name="Afbeelding 23">
            <a:extLst>
              <a:ext uri="{FF2B5EF4-FFF2-40B4-BE49-F238E27FC236}">
                <a16:creationId xmlns:a16="http://schemas.microsoft.com/office/drawing/2014/main" id="{277AA48A-56BF-C249-92C4-F6479C278DC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3024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shee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70D782A1-FFA4-9B49-BC0D-164C54681FB1}"/>
              </a:ext>
            </a:extLst>
          </p:cNvPr>
          <p:cNvSpPr/>
          <p:nvPr userDrawn="1"/>
        </p:nvSpPr>
        <p:spPr>
          <a:xfrm>
            <a:off x="0" y="952217"/>
            <a:ext cx="12192000" cy="5921023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B84C78BA-65D3-5245-AB82-798D7AA1DC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180300DE-9952-2042-93B2-56D6ED6D6F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24702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rgbClr val="0F596E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5325A98E-E559-9B45-B029-7C58310084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4" name="Tijdelijke aanduiding voor grafiek 3">
            <a:extLst>
              <a:ext uri="{FF2B5EF4-FFF2-40B4-BE49-F238E27FC236}">
                <a16:creationId xmlns:a16="http://schemas.microsoft.com/office/drawing/2014/main" id="{BC251965-597E-F947-BCDA-A99A504D05F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7331577" y="1443057"/>
            <a:ext cx="4595168" cy="4385365"/>
          </a:xfrm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  <p:sp>
        <p:nvSpPr>
          <p:cNvPr id="25" name="Tijdelijke aanduiding voor inhoud 2">
            <a:extLst>
              <a:ext uri="{FF2B5EF4-FFF2-40B4-BE49-F238E27FC236}">
                <a16:creationId xmlns:a16="http://schemas.microsoft.com/office/drawing/2014/main" id="{6FD1A7B5-F19F-EA49-905A-2CE479AA6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699" y="1443057"/>
            <a:ext cx="4621040" cy="4351338"/>
          </a:xfrm>
        </p:spPr>
        <p:txBody>
          <a:bodyPr/>
          <a:lstStyle>
            <a:lvl1pPr>
              <a:lnSpc>
                <a:spcPts val="3200"/>
              </a:lnSpc>
              <a:defRPr sz="2000"/>
            </a:lvl1pPr>
            <a:lvl2pPr>
              <a:lnSpc>
                <a:spcPts val="3200"/>
              </a:lnSpc>
              <a:defRPr sz="2000"/>
            </a:lvl2pPr>
            <a:lvl3pPr>
              <a:lnSpc>
                <a:spcPts val="3200"/>
              </a:lnSpc>
              <a:defRPr sz="2000"/>
            </a:lvl3pPr>
            <a:lvl4pPr>
              <a:lnSpc>
                <a:spcPts val="3200"/>
              </a:lnSpc>
              <a:defRPr sz="2000"/>
            </a:lvl4pPr>
            <a:lvl5pPr>
              <a:lnSpc>
                <a:spcPts val="3200"/>
              </a:lnSpc>
              <a:defRPr sz="2000"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CEC629BD-A209-6A4A-8453-BEA4CAA16C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685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heet - ad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afbeelding 3">
            <a:extLst>
              <a:ext uri="{FF2B5EF4-FFF2-40B4-BE49-F238E27FC236}">
                <a16:creationId xmlns:a16="http://schemas.microsoft.com/office/drawing/2014/main" id="{B9022152-4543-B04A-B451-63D7EC0405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0085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AF62C6-2FC6-844D-85C8-10ABC73CAA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6416" y="1836347"/>
            <a:ext cx="4782493" cy="1909840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ADC310E-3E8F-794B-AC71-52E52D08F5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5" name="Tijdelijke aanduiding voor tekst 3">
            <a:extLst>
              <a:ext uri="{FF2B5EF4-FFF2-40B4-BE49-F238E27FC236}">
                <a16:creationId xmlns:a16="http://schemas.microsoft.com/office/drawing/2014/main" id="{3D8E95EE-D34B-EB45-BA03-59FEE0B263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39814" y="3818576"/>
            <a:ext cx="4779096" cy="667782"/>
          </a:xfrm>
        </p:spPr>
        <p:txBody>
          <a:bodyPr lIns="0" tIns="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498572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heet ICT Gro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buiten, gebouw, groen, stad&#10;&#10;Automatisch gegenereerde beschrijving">
            <a:extLst>
              <a:ext uri="{FF2B5EF4-FFF2-40B4-BE49-F238E27FC236}">
                <a16:creationId xmlns:a16="http://schemas.microsoft.com/office/drawing/2014/main" id="{3E5AADC8-6A29-1547-A532-4850335318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57245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2AF62C6-2FC6-844D-85C8-10ABC73CAA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6416" y="4599642"/>
            <a:ext cx="9733280" cy="1153796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4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br>
              <a:rPr lang="nl-NL" dirty="0"/>
            </a:b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497FF1A5-08FF-D147-80CF-57E57939923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221001"/>
            <a:ext cx="2161305" cy="563319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5DAACA57-5D38-9D48-8085-6D201A37B35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7630" y="335280"/>
            <a:ext cx="339090" cy="33909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1D7D93E2-0094-3F4C-8E06-F9577B99E34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84F48386-ABA0-5543-AC79-B92169211CF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9926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heet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afbeelding 3">
            <a:extLst>
              <a:ext uri="{FF2B5EF4-FFF2-40B4-BE49-F238E27FC236}">
                <a16:creationId xmlns:a16="http://schemas.microsoft.com/office/drawing/2014/main" id="{6B4FB1CA-0245-444F-824E-7FC15FAD0C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023938"/>
            <a:ext cx="12192000" cy="5776912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endParaRPr lang="nl-NL" dirty="0"/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497FF1A5-08FF-D147-80CF-57E5793992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335280" y="227158"/>
            <a:ext cx="1445867" cy="551004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5DAACA57-5D38-9D48-8085-6D201A37B35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7630" y="335280"/>
            <a:ext cx="339090" cy="33909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1D7D93E2-0094-3F4C-8E06-F9577B99E34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84F48386-ABA0-5543-AC79-B92169211CF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952217"/>
            <a:ext cx="12192000" cy="72485"/>
          </a:xfrm>
          <a:prstGeom prst="rect">
            <a:avLst/>
          </a:prstGeom>
        </p:spPr>
      </p:pic>
      <p:sp>
        <p:nvSpPr>
          <p:cNvPr id="13" name="Tijdelijke aanduiding voor tekst 4">
            <a:extLst>
              <a:ext uri="{FF2B5EF4-FFF2-40B4-BE49-F238E27FC236}">
                <a16:creationId xmlns:a16="http://schemas.microsoft.com/office/drawing/2014/main" id="{03FFC1D3-6B0A-D941-9CFC-8B91187F4D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355783"/>
            <a:ext cx="12192000" cy="1654175"/>
          </a:xfrm>
          <a:solidFill>
            <a:srgbClr val="0F596E">
              <a:alpha val="90000"/>
            </a:srgbClr>
          </a:solidFill>
        </p:spPr>
        <p:txBody>
          <a:bodyPr lIns="1007999" tIns="36000" bIns="0" anchor="ctr" anchorCtr="0"/>
          <a:lstStyle>
            <a:lvl1pPr marL="0" indent="0">
              <a:lnSpc>
                <a:spcPct val="75000"/>
              </a:lnSpc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Click </a:t>
            </a:r>
            <a:r>
              <a:rPr lang="nl-NL" dirty="0" err="1"/>
              <a:t>to</a:t>
            </a:r>
            <a:endParaRPr lang="nl-NL" dirty="0"/>
          </a:p>
          <a:p>
            <a:pPr lvl="0"/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6848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hee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AF62C6-2FC6-844D-85C8-10ABC73CAA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6415" y="1836347"/>
            <a:ext cx="9269119" cy="1837259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6000">
                <a:solidFill>
                  <a:srgbClr val="0F596E"/>
                </a:solidFill>
                <a:latin typeface="+mn-lt"/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ADC310E-3E8F-794B-AC71-52E52D08F5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sp>
        <p:nvSpPr>
          <p:cNvPr id="6" name="Tijdelijke aanduiding voor tekst 3">
            <a:extLst>
              <a:ext uri="{FF2B5EF4-FFF2-40B4-BE49-F238E27FC236}">
                <a16:creationId xmlns:a16="http://schemas.microsoft.com/office/drawing/2014/main" id="{9C135B13-BA3D-B346-89C0-60D594773B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39814" y="3818576"/>
            <a:ext cx="4779096" cy="667782"/>
          </a:xfrm>
        </p:spPr>
        <p:txBody>
          <a:bodyPr lIns="0" tIns="0" rIns="0" bIns="0"/>
          <a:lstStyle>
            <a:lvl1pPr marL="0" indent="0">
              <a:buNone/>
              <a:defRPr sz="1800">
                <a:solidFill>
                  <a:srgbClr val="0F596E"/>
                </a:solidFill>
              </a:defRPr>
            </a:lvl1pPr>
          </a:lstStyle>
          <a:p>
            <a:pPr lvl="0"/>
            <a:r>
              <a:rPr lang="nl-NL" dirty="0" err="1"/>
              <a:t>Subtitle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194CB4D3-4EF0-914C-97A7-31D690D38A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51925" y="675712"/>
            <a:ext cx="1934548" cy="73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030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ud of what we achiev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fbeelding 11" descr="Afbeelding met oceaanbodem&#10;&#10;Automatisch gegenereerde beschrijving">
            <a:extLst>
              <a:ext uri="{FF2B5EF4-FFF2-40B4-BE49-F238E27FC236}">
                <a16:creationId xmlns:a16="http://schemas.microsoft.com/office/drawing/2014/main" id="{ABC6C29E-6A02-964F-9462-ECC961E16D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184400"/>
            <a:ext cx="12192000" cy="46736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683C52-546B-FC4B-B6F7-50ACBDFDAF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68350"/>
            <a:ext cx="10515600" cy="696921"/>
          </a:xfrm>
        </p:spPr>
        <p:txBody>
          <a:bodyPr lIns="0" tIns="0" rIns="0" bIns="0" anchor="t" anchorCtr="0">
            <a:noAutofit/>
          </a:bodyPr>
          <a:lstStyle>
            <a:lvl1pPr algn="ctr">
              <a:defRPr sz="4800"/>
            </a:lvl1pPr>
          </a:lstStyle>
          <a:p>
            <a:r>
              <a:rPr lang="nl-NL" dirty="0" err="1"/>
              <a:t>Proud</a:t>
            </a:r>
            <a:r>
              <a:rPr lang="nl-NL" dirty="0"/>
              <a:t> of </a:t>
            </a:r>
            <a:r>
              <a:rPr lang="nl-NL" dirty="0" err="1"/>
              <a:t>what</a:t>
            </a:r>
            <a:r>
              <a:rPr lang="nl-NL" dirty="0"/>
              <a:t> we </a:t>
            </a:r>
            <a:r>
              <a:rPr lang="nl-NL" dirty="0" err="1"/>
              <a:t>achieved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041A261-AA3F-F44C-958B-A10E16C7460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03866" y="3258604"/>
            <a:ext cx="3794472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32pt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9FAD0460-8482-D84E-956B-5E6B855DCB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  <p:sp>
        <p:nvSpPr>
          <p:cNvPr id="15" name="Tijdelijke aanduiding voor tekst 2">
            <a:extLst>
              <a:ext uri="{FF2B5EF4-FFF2-40B4-BE49-F238E27FC236}">
                <a16:creationId xmlns:a16="http://schemas.microsoft.com/office/drawing/2014/main" id="{2DC90B1E-0C09-6644-972C-3D708CECCC9B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003866" y="5558184"/>
            <a:ext cx="3794472" cy="35624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32pt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7" name="Tijdelijke aanduiding voor tekst 2">
            <a:extLst>
              <a:ext uri="{FF2B5EF4-FFF2-40B4-BE49-F238E27FC236}">
                <a16:creationId xmlns:a16="http://schemas.microsoft.com/office/drawing/2014/main" id="{04CF5696-70AC-1941-BDC8-427554E5447D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9124825" y="3448726"/>
            <a:ext cx="3067175" cy="356244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32pt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8" name="Tijdelijke aanduiding voor tekst 2">
            <a:extLst>
              <a:ext uri="{FF2B5EF4-FFF2-40B4-BE49-F238E27FC236}">
                <a16:creationId xmlns:a16="http://schemas.microsoft.com/office/drawing/2014/main" id="{01E724A1-3AA2-E641-A072-E4DFEC8DAF90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9124825" y="2703073"/>
            <a:ext cx="3067175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19" name="Tijdelijke aanduiding voor tekst 2">
            <a:extLst>
              <a:ext uri="{FF2B5EF4-FFF2-40B4-BE49-F238E27FC236}">
                <a16:creationId xmlns:a16="http://schemas.microsoft.com/office/drawing/2014/main" id="{41C7F999-7C0F-764E-931E-70A0098B329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124825" y="4377964"/>
            <a:ext cx="3067175" cy="556175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0" name="Tijdelijke aanduiding voor tekst 2">
            <a:extLst>
              <a:ext uri="{FF2B5EF4-FFF2-40B4-BE49-F238E27FC236}">
                <a16:creationId xmlns:a16="http://schemas.microsoft.com/office/drawing/2014/main" id="{3B349F3F-837D-374E-950A-FB134FE12A89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003867" y="3708008"/>
            <a:ext cx="3794472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1" name="Tijdelijke aanduiding voor tekst 2">
            <a:extLst>
              <a:ext uri="{FF2B5EF4-FFF2-40B4-BE49-F238E27FC236}">
                <a16:creationId xmlns:a16="http://schemas.microsoft.com/office/drawing/2014/main" id="{521536B7-88EC-494C-AAFF-296FB9F6AAFD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003866" y="5998535"/>
            <a:ext cx="3794472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2" name="Tijdelijke aanduiding voor tekst 2">
            <a:extLst>
              <a:ext uri="{FF2B5EF4-FFF2-40B4-BE49-F238E27FC236}">
                <a16:creationId xmlns:a16="http://schemas.microsoft.com/office/drawing/2014/main" id="{0BEA4601-91E3-DF47-9ADB-CF016279CA72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5204674" y="3201014"/>
            <a:ext cx="3305583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3" name="Tijdelijke aanduiding voor tekst 2">
            <a:extLst>
              <a:ext uri="{FF2B5EF4-FFF2-40B4-BE49-F238E27FC236}">
                <a16:creationId xmlns:a16="http://schemas.microsoft.com/office/drawing/2014/main" id="{D127724B-DE11-EB44-89B2-4D8FD9F3771E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5204674" y="4205949"/>
            <a:ext cx="3305583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4" name="Tijdelijke aanduiding voor tekst 2">
            <a:extLst>
              <a:ext uri="{FF2B5EF4-FFF2-40B4-BE49-F238E27FC236}">
                <a16:creationId xmlns:a16="http://schemas.microsoft.com/office/drawing/2014/main" id="{CFB16D73-35B4-6D4B-A769-236885D44E41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5204674" y="5283311"/>
            <a:ext cx="3305583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5" name="Tijdelijke aanduiding voor tekst 2">
            <a:extLst>
              <a:ext uri="{FF2B5EF4-FFF2-40B4-BE49-F238E27FC236}">
                <a16:creationId xmlns:a16="http://schemas.microsoft.com/office/drawing/2014/main" id="{F326D77B-C084-CC44-83A6-786529732F2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5204674" y="6034748"/>
            <a:ext cx="3305583" cy="2269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20pt </a:t>
            </a:r>
            <a:r>
              <a:rPr lang="nl-NL" dirty="0" err="1"/>
              <a:t>white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26" name="Tijdelijke aanduiding voor tekst 2">
            <a:extLst>
              <a:ext uri="{FF2B5EF4-FFF2-40B4-BE49-F238E27FC236}">
                <a16:creationId xmlns:a16="http://schemas.microsoft.com/office/drawing/2014/main" id="{8D7BF083-7EE3-ED46-B15A-1888699F5328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1003866" y="2684457"/>
            <a:ext cx="3794472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27" name="Tijdelijke aanduiding voor tekst 2">
            <a:extLst>
              <a:ext uri="{FF2B5EF4-FFF2-40B4-BE49-F238E27FC236}">
                <a16:creationId xmlns:a16="http://schemas.microsoft.com/office/drawing/2014/main" id="{CE5D9D15-1FAE-364C-9081-A528F930C961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003866" y="5002144"/>
            <a:ext cx="3794472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28" name="Tijdelijke aanduiding voor tekst 2">
            <a:extLst>
              <a:ext uri="{FF2B5EF4-FFF2-40B4-BE49-F238E27FC236}">
                <a16:creationId xmlns:a16="http://schemas.microsoft.com/office/drawing/2014/main" id="{B2BFAF35-B7C6-3640-9C6B-79D63628ED29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5204674" y="2684457"/>
            <a:ext cx="3305583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29" name="Tijdelijke aanduiding voor tekst 2">
            <a:extLst>
              <a:ext uri="{FF2B5EF4-FFF2-40B4-BE49-F238E27FC236}">
                <a16:creationId xmlns:a16="http://schemas.microsoft.com/office/drawing/2014/main" id="{CA0B2C43-3243-0245-A6C4-03ED82FA71F7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5204674" y="4458936"/>
            <a:ext cx="3305583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30" name="Tijdelijke aanduiding voor tekst 2">
            <a:extLst>
              <a:ext uri="{FF2B5EF4-FFF2-40B4-BE49-F238E27FC236}">
                <a16:creationId xmlns:a16="http://schemas.microsoft.com/office/drawing/2014/main" id="{60773F2C-4515-A24C-9E06-5867E0BCB35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5204674" y="5572512"/>
            <a:ext cx="3305583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31" name="Tijdelijke aanduiding voor tekst 2">
            <a:extLst>
              <a:ext uri="{FF2B5EF4-FFF2-40B4-BE49-F238E27FC236}">
                <a16:creationId xmlns:a16="http://schemas.microsoft.com/office/drawing/2014/main" id="{B7FC95EC-3966-3548-8374-6D8A8FA42F68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9124825" y="2974168"/>
            <a:ext cx="3067175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  <p:sp>
        <p:nvSpPr>
          <p:cNvPr id="32" name="Tijdelijke aanduiding voor tekst 2">
            <a:extLst>
              <a:ext uri="{FF2B5EF4-FFF2-40B4-BE49-F238E27FC236}">
                <a16:creationId xmlns:a16="http://schemas.microsoft.com/office/drawing/2014/main" id="{6DAAB097-C9FE-9C4D-89C3-17399D8E331B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9124825" y="4938770"/>
            <a:ext cx="3067175" cy="3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4000" b="1">
                <a:solidFill>
                  <a:srgbClr val="EB601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40pt </a:t>
            </a:r>
            <a:r>
              <a:rPr lang="nl-NL" dirty="0" err="1"/>
              <a:t>bold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21197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is is ICT Group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D0455640-85B2-BA41-A85E-EECAD7182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66929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8683C52-546B-FC4B-B6F7-50ACBDFDAF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620" y="2500115"/>
            <a:ext cx="4681711" cy="1564891"/>
          </a:xfrm>
        </p:spPr>
        <p:txBody>
          <a:bodyPr lIns="0" tIns="0" rIns="0" bIns="0" anchor="t" anchorCtr="0">
            <a:noAutofit/>
          </a:bodyPr>
          <a:lstStyle>
            <a:lvl1pPr algn="l">
              <a:defRPr sz="6000">
                <a:solidFill>
                  <a:srgbClr val="F3F3F3"/>
                </a:solidFill>
              </a:defRPr>
            </a:lvl1pPr>
          </a:lstStyle>
          <a:p>
            <a:r>
              <a:rPr lang="nl-NL" dirty="0" err="1"/>
              <a:t>This</a:t>
            </a:r>
            <a:r>
              <a:rPr lang="nl-NL" dirty="0"/>
              <a:t> is</a:t>
            </a:r>
            <a:br>
              <a:rPr lang="nl-NL" dirty="0"/>
            </a:br>
            <a:r>
              <a:rPr lang="nl-NL" dirty="0"/>
              <a:t>ICT Group!</a:t>
            </a:r>
          </a:p>
        </p:txBody>
      </p:sp>
      <p:sp>
        <p:nvSpPr>
          <p:cNvPr id="26" name="Tijdelijke aanduiding voor tekst 2">
            <a:extLst>
              <a:ext uri="{FF2B5EF4-FFF2-40B4-BE49-F238E27FC236}">
                <a16:creationId xmlns:a16="http://schemas.microsoft.com/office/drawing/2014/main" id="{8D7BF083-7EE3-ED46-B15A-1888699F5328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7188452" y="1049534"/>
            <a:ext cx="4644428" cy="4518347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ct val="200000"/>
              </a:lnSpc>
              <a:buNone/>
              <a:defRPr sz="2800" b="1">
                <a:solidFill>
                  <a:srgbClr val="0F596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28pt </a:t>
            </a:r>
            <a:r>
              <a:rPr lang="nl-NL" dirty="0" err="1"/>
              <a:t>regular</a:t>
            </a:r>
            <a:r>
              <a:rPr lang="nl-NL" dirty="0"/>
              <a:t> / </a:t>
            </a:r>
            <a:r>
              <a:rPr lang="nl-NL" dirty="0" err="1"/>
              <a:t>bold</a:t>
            </a:r>
            <a:endParaRPr lang="nl-NL" dirty="0"/>
          </a:p>
        </p:txBody>
      </p:sp>
      <p:pic>
        <p:nvPicPr>
          <p:cNvPr id="34" name="Afbeelding 33">
            <a:extLst>
              <a:ext uri="{FF2B5EF4-FFF2-40B4-BE49-F238E27FC236}">
                <a16:creationId xmlns:a16="http://schemas.microsoft.com/office/drawing/2014/main" id="{46616290-1539-0E41-8A8A-A68DF832D6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700000">
            <a:off x="6227997" y="3158174"/>
            <a:ext cx="541651" cy="541651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3D3FD8C7-5C28-D042-8D86-D202DCA89D6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0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Brand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683C52-546B-FC4B-B6F7-50ACBDFDAF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78639"/>
            <a:ext cx="10515600" cy="696921"/>
          </a:xfrm>
        </p:spPr>
        <p:txBody>
          <a:bodyPr lIns="0" tIns="0" rIns="0" bIns="0" anchor="t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nl-NL" dirty="0" err="1"/>
              <a:t>Our</a:t>
            </a:r>
            <a:r>
              <a:rPr lang="nl-NL" dirty="0"/>
              <a:t> </a:t>
            </a:r>
            <a:r>
              <a:rPr lang="nl-NL" dirty="0" err="1"/>
              <a:t>brands</a:t>
            </a:r>
            <a:endParaRPr lang="nl-NL" dirty="0"/>
          </a:p>
        </p:txBody>
      </p:sp>
      <p:cxnSp>
        <p:nvCxnSpPr>
          <p:cNvPr id="7" name="Rechte verbindingslijn 6">
            <a:extLst>
              <a:ext uri="{FF2B5EF4-FFF2-40B4-BE49-F238E27FC236}">
                <a16:creationId xmlns:a16="http://schemas.microsoft.com/office/drawing/2014/main" id="{B091240F-2EE5-C147-AD9C-C3A032C0AFC7}"/>
              </a:ext>
            </a:extLst>
          </p:cNvPr>
          <p:cNvCxnSpPr>
            <a:cxnSpLocks/>
          </p:cNvCxnSpPr>
          <p:nvPr userDrawn="1"/>
        </p:nvCxnSpPr>
        <p:spPr>
          <a:xfrm>
            <a:off x="574627" y="1465271"/>
            <a:ext cx="110427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345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title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14E258-F04D-E44E-BD40-7E567E0EDE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6035675"/>
          </a:xfrm>
        </p:spPr>
        <p:txBody>
          <a:bodyPr/>
          <a:lstStyle>
            <a:lvl1pPr algn="ctr">
              <a:defRPr b="1"/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sheet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6170DF6D-F8D0-C34B-85F8-86E356F36D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5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el pagina - petrol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569BDEC6-D6CA-C944-8884-6A162BCFA506}"/>
              </a:ext>
            </a:extLst>
          </p:cNvPr>
          <p:cNvSpPr/>
          <p:nvPr userDrawn="1"/>
        </p:nvSpPr>
        <p:spPr>
          <a:xfrm>
            <a:off x="0" y="1611517"/>
            <a:ext cx="12192000" cy="4562945"/>
          </a:xfrm>
          <a:prstGeom prst="rect">
            <a:avLst/>
          </a:prstGeom>
          <a:solidFill>
            <a:srgbClr val="0F59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DE1312F-5D79-4F4E-BB2E-E1CBC52EF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5058" y="1873728"/>
            <a:ext cx="5857592" cy="3906000"/>
          </a:xfrm>
        </p:spPr>
        <p:txBody>
          <a:bodyPr lIns="0" tIns="0" rIns="0" bIns="0"/>
          <a:lstStyle>
            <a:lvl1pPr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E8250CC-35E7-1740-8C91-6B23D6CE00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34CFE546-89BA-904E-BC15-605B918833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41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h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9729A2B5-F88E-CE4E-A4D2-0B4E2089784B}"/>
              </a:ext>
            </a:extLst>
          </p:cNvPr>
          <p:cNvSpPr/>
          <p:nvPr userDrawn="1"/>
        </p:nvSpPr>
        <p:spPr>
          <a:xfrm>
            <a:off x="0" y="0"/>
            <a:ext cx="12192000" cy="932507"/>
          </a:xfrm>
          <a:prstGeom prst="rect">
            <a:avLst/>
          </a:prstGeom>
          <a:solidFill>
            <a:srgbClr val="0F59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3136241-BEB7-6B42-9421-D4CBFF9521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-1"/>
            <a:ext cx="10515600" cy="986757"/>
          </a:xfrm>
        </p:spPr>
        <p:txBody>
          <a:bodyPr lIns="0" tIns="0" rIns="0" bIns="0">
            <a:no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DE1312F-5D79-4F4E-BB2E-E1CBC52EF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9905"/>
            <a:ext cx="10515600" cy="4351338"/>
          </a:xfrm>
        </p:spPr>
        <p:txBody>
          <a:bodyPr/>
          <a:lstStyle>
            <a:lvl1pPr marL="539750" indent="-530225">
              <a:lnSpc>
                <a:spcPct val="250000"/>
              </a:lnSpc>
              <a:buSzPct val="120000"/>
              <a:tabLst/>
              <a:defRPr sz="1800"/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A79F3A05-A7C2-7A4A-ACFB-128DA18F7F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00755"/>
            <a:ext cx="12192000" cy="72485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7BA0CC78-5B1D-B74A-BA16-49AACF58D3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19163" y="6563293"/>
            <a:ext cx="588800" cy="1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426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1D9626B-8B72-C149-B854-C3D8A2648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Click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edit</a:t>
            </a:r>
            <a:r>
              <a:rPr lang="nl-NL" dirty="0"/>
              <a:t> </a:t>
            </a:r>
            <a:r>
              <a:rPr lang="nl-NL" dirty="0" err="1"/>
              <a:t>title</a:t>
            </a:r>
            <a:r>
              <a:rPr lang="nl-NL" dirty="0"/>
              <a:t> </a:t>
            </a:r>
            <a:r>
              <a:rPr lang="nl-NL" dirty="0" err="1"/>
              <a:t>text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B36E071-38CF-FE4D-A495-8E3B4C0C3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FA12B4E-DB9A-004D-B28E-FB163B2CBD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ADB5E-39C7-264C-8A26-E97BA5DD03CB}" type="datetimeFigureOut">
              <a:rPr lang="nl-NL" smtClean="0"/>
              <a:t>26-4-2021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277C6EF-9A60-0A44-A8B9-AD7E56901B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5181F60-2B9C-8348-8A82-67EC0E4EE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7AD54-B3A8-6D47-86F8-5FE82CDF0F54}" type="slidenum">
              <a:rPr lang="nl-NL" smtClean="0"/>
              <a:t>‹#›</a:t>
            </a:fld>
            <a:endParaRPr lang="nl-NL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925A994E-751F-704A-99D6-CD29A1EF6293}"/>
              </a:ext>
            </a:extLst>
          </p:cNvPr>
          <p:cNvPicPr>
            <a:picLocks noChangeAspect="1"/>
          </p:cNvPicPr>
          <p:nvPr userDrawn="1"/>
        </p:nvPicPr>
        <p:blipFill>
          <a:blip r:embed="rId2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7630" y="335280"/>
            <a:ext cx="339090" cy="33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97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75" r:id="rId3"/>
    <p:sldLayoutId id="2147483651" r:id="rId4"/>
    <p:sldLayoutId id="2147483660" r:id="rId5"/>
    <p:sldLayoutId id="2147483661" r:id="rId6"/>
    <p:sldLayoutId id="2147483662" r:id="rId7"/>
    <p:sldLayoutId id="2147483663" r:id="rId8"/>
    <p:sldLayoutId id="2147483665" r:id="rId9"/>
    <p:sldLayoutId id="2147483666" r:id="rId10"/>
    <p:sldLayoutId id="2147483650" r:id="rId11"/>
    <p:sldLayoutId id="2147483676" r:id="rId12"/>
    <p:sldLayoutId id="2147483678" r:id="rId13"/>
    <p:sldLayoutId id="2147483667" r:id="rId14"/>
    <p:sldLayoutId id="2147483677" r:id="rId15"/>
    <p:sldLayoutId id="2147483672" r:id="rId16"/>
    <p:sldLayoutId id="2147483673" r:id="rId17"/>
    <p:sldLayoutId id="2147483668" r:id="rId18"/>
    <p:sldLayoutId id="2147483671" r:id="rId19"/>
    <p:sldLayoutId id="2147483669" r:id="rId20"/>
    <p:sldLayoutId id="2147483670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F596E"/>
          </a:solidFill>
          <a:latin typeface="+mn-lt"/>
          <a:ea typeface="+mj-ea"/>
          <a:cs typeface="+mj-cs"/>
        </a:defRPr>
      </a:lvl1pPr>
    </p:titleStyle>
    <p:bodyStyle>
      <a:lvl1pPr marL="365125" indent="-355600" algn="l" defTabSz="914400" rtl="0" eaLnBrk="1" latinLnBrk="0" hangingPunct="1">
        <a:lnSpc>
          <a:spcPct val="90000"/>
        </a:lnSpc>
        <a:spcBef>
          <a:spcPts val="1000"/>
        </a:spcBef>
        <a:buSzPct val="90000"/>
        <a:buFontTx/>
        <a:buBlip>
          <a:blip r:embed="rId24"/>
        </a:buBlip>
        <a:tabLst/>
        <a:defRPr sz="2800" kern="1200">
          <a:solidFill>
            <a:srgbClr val="0F596E"/>
          </a:solidFill>
          <a:latin typeface="+mn-lt"/>
          <a:ea typeface="+mn-ea"/>
          <a:cs typeface="+mn-cs"/>
        </a:defRPr>
      </a:lvl1pPr>
      <a:lvl2pPr marL="801688" indent="-376238" algn="l" defTabSz="914400" rtl="0" eaLnBrk="1" latinLnBrk="0" hangingPunct="1">
        <a:lnSpc>
          <a:spcPct val="90000"/>
        </a:lnSpc>
        <a:spcBef>
          <a:spcPts val="500"/>
        </a:spcBef>
        <a:buSzPct val="90000"/>
        <a:buFontTx/>
        <a:buBlip>
          <a:blip r:embed="rId24"/>
        </a:buBlip>
        <a:tabLst/>
        <a:defRPr sz="2400" kern="1200">
          <a:solidFill>
            <a:srgbClr val="0F596E"/>
          </a:solidFill>
          <a:latin typeface="+mn-lt"/>
          <a:ea typeface="+mn-ea"/>
          <a:cs typeface="+mn-cs"/>
        </a:defRPr>
      </a:lvl2pPr>
      <a:lvl3pPr marL="1249363" indent="-334963" algn="l" defTabSz="914400" rtl="0" eaLnBrk="1" latinLnBrk="0" hangingPunct="1">
        <a:lnSpc>
          <a:spcPct val="90000"/>
        </a:lnSpc>
        <a:spcBef>
          <a:spcPts val="500"/>
        </a:spcBef>
        <a:buSzPct val="90000"/>
        <a:buFontTx/>
        <a:buBlip>
          <a:blip r:embed="rId24"/>
        </a:buBlip>
        <a:tabLst/>
        <a:defRPr sz="2000" kern="1200">
          <a:solidFill>
            <a:srgbClr val="0F596E"/>
          </a:solidFill>
          <a:latin typeface="+mn-lt"/>
          <a:ea typeface="+mn-ea"/>
          <a:cs typeface="+mn-cs"/>
        </a:defRPr>
      </a:lvl3pPr>
      <a:lvl4pPr marL="1644650" indent="-273050" algn="l" defTabSz="914400" rtl="0" eaLnBrk="1" latinLnBrk="0" hangingPunct="1">
        <a:lnSpc>
          <a:spcPct val="90000"/>
        </a:lnSpc>
        <a:spcBef>
          <a:spcPts val="500"/>
        </a:spcBef>
        <a:buSzPct val="90000"/>
        <a:buFontTx/>
        <a:buBlip>
          <a:blip r:embed="rId24"/>
        </a:buBlip>
        <a:tabLst/>
        <a:defRPr sz="1800" kern="1200">
          <a:solidFill>
            <a:srgbClr val="0F596E"/>
          </a:solidFill>
          <a:latin typeface="+mn-lt"/>
          <a:ea typeface="+mn-ea"/>
          <a:cs typeface="+mn-cs"/>
        </a:defRPr>
      </a:lvl4pPr>
      <a:lvl5pPr marL="2092325" indent="-263525" algn="l" defTabSz="914400" rtl="0" eaLnBrk="1" latinLnBrk="0" hangingPunct="1">
        <a:lnSpc>
          <a:spcPct val="90000"/>
        </a:lnSpc>
        <a:spcBef>
          <a:spcPts val="500"/>
        </a:spcBef>
        <a:buSzPct val="90000"/>
        <a:buFontTx/>
        <a:buBlip>
          <a:blip r:embed="rId24"/>
        </a:buBlip>
        <a:tabLst/>
        <a:defRPr sz="1800" kern="1200">
          <a:solidFill>
            <a:srgbClr val="0F596E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mailto:java@intraffic.n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72E2FA-A627-4643-8E4C-E4F3FE165F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Java-vakgroep</a:t>
            </a:r>
            <a:br>
              <a:rPr lang="nl-NL" dirty="0"/>
            </a:br>
            <a:r>
              <a:rPr lang="nl-NL" b="1" dirty="0">
                <a:solidFill>
                  <a:srgbClr val="EB6012"/>
                </a:solidFill>
              </a:rPr>
              <a:t>Workshop Java 12 t/m 17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9838B6B-5B52-1A48-A3DF-F8AD95C29C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l-NL" dirty="0"/>
              <a:t>26-04-2021</a:t>
            </a:r>
          </a:p>
        </p:txBody>
      </p:sp>
      <p:cxnSp>
        <p:nvCxnSpPr>
          <p:cNvPr id="8" name="Rechte verbindingslijn 7">
            <a:extLst>
              <a:ext uri="{FF2B5EF4-FFF2-40B4-BE49-F238E27FC236}">
                <a16:creationId xmlns:a16="http://schemas.microsoft.com/office/drawing/2014/main" id="{D5AFE23E-5EC6-6E4D-9A3C-3A2D4E3DCEFF}"/>
              </a:ext>
            </a:extLst>
          </p:cNvPr>
          <p:cNvCxnSpPr>
            <a:cxnSpLocks/>
          </p:cNvCxnSpPr>
          <p:nvPr/>
        </p:nvCxnSpPr>
        <p:spPr>
          <a:xfrm>
            <a:off x="714756" y="2069432"/>
            <a:ext cx="0" cy="2416926"/>
          </a:xfrm>
          <a:prstGeom prst="line">
            <a:avLst/>
          </a:prstGeom>
          <a:ln w="12700">
            <a:solidFill>
              <a:srgbClr val="0F59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1510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0DC9-E0CB-4420-874E-E3DDBEFAD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D091E-39CB-4BD7-9185-EA05BCE67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1145"/>
            <a:ext cx="10515600" cy="4897821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400" dirty="0" err="1"/>
              <a:t>Handig</a:t>
            </a:r>
            <a:r>
              <a:rPr lang="en-US" sz="2400" dirty="0"/>
              <a:t> </a:t>
            </a:r>
            <a:r>
              <a:rPr lang="en-US" sz="2400" dirty="0" err="1"/>
              <a:t>bij</a:t>
            </a:r>
            <a:r>
              <a:rPr lang="en-US" sz="2400" dirty="0"/>
              <a:t> </a:t>
            </a:r>
            <a:r>
              <a:rPr lang="en-US" sz="2400" dirty="0" err="1"/>
              <a:t>grote</a:t>
            </a:r>
            <a:r>
              <a:rPr lang="en-US" sz="2400" dirty="0"/>
              <a:t> </a:t>
            </a:r>
            <a:r>
              <a:rPr lang="en-US" sz="2400" dirty="0" err="1"/>
              <a:t>teksten</a:t>
            </a:r>
            <a:endParaRPr lang="en-US" sz="2400" dirty="0"/>
          </a:p>
          <a:p>
            <a:pPr>
              <a:lnSpc>
                <a:spcPct val="110000"/>
              </a:lnSpc>
            </a:pPr>
            <a:r>
              <a:rPr lang="en-US" sz="2400" dirty="0"/>
              <a:t>Minder escapes </a:t>
            </a:r>
            <a:r>
              <a:rPr lang="en-US" sz="2400" dirty="0" err="1"/>
              <a:t>nodig</a:t>
            </a:r>
            <a:endParaRPr lang="en-US" sz="2400" dirty="0"/>
          </a:p>
          <a:p>
            <a:pPr lvl="1">
              <a:lnSpc>
                <a:spcPct val="110000"/>
              </a:lnSpc>
            </a:pPr>
            <a:r>
              <a:rPr lang="en-US" dirty="0"/>
              <a:t>\n of \"</a:t>
            </a:r>
          </a:p>
          <a:p>
            <a:pPr>
              <a:lnSpc>
                <a:spcPct val="110000"/>
              </a:lnSpc>
            </a:pPr>
            <a:r>
              <a:rPr lang="en-US" sz="2400" dirty="0" err="1"/>
              <a:t>Indentatie</a:t>
            </a:r>
            <a:r>
              <a:rPr lang="en-US" sz="2400" dirty="0"/>
              <a:t> van code </a:t>
            </a:r>
            <a:r>
              <a:rPr lang="en-US" sz="2400" dirty="0" err="1"/>
              <a:t>en</a:t>
            </a:r>
            <a:r>
              <a:rPr lang="en-US" sz="2400" dirty="0"/>
              <a:t> text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Wat </a:t>
            </a:r>
            <a:r>
              <a:rPr lang="en-US" sz="2400" dirty="0" err="1"/>
              <a:t>nog</a:t>
            </a:r>
            <a:r>
              <a:rPr lang="en-US" sz="2400" dirty="0"/>
              <a:t> </a:t>
            </a:r>
            <a:r>
              <a:rPr lang="en-US" sz="2400" dirty="0" err="1"/>
              <a:t>meer</a:t>
            </a:r>
            <a:r>
              <a:rPr lang="en-US" sz="2400" dirty="0"/>
              <a:t> om </a:t>
            </a:r>
            <a:r>
              <a:rPr lang="en-US" sz="2400" dirty="0" err="1"/>
              <a:t>te</a:t>
            </a:r>
            <a:r>
              <a:rPr lang="en-US" sz="2400" dirty="0"/>
              <a:t> </a:t>
            </a:r>
            <a:r>
              <a:rPr lang="en-US" sz="2400" dirty="0" err="1"/>
              <a:t>weten</a:t>
            </a:r>
            <a:endParaRPr lang="en-US" sz="2400" dirty="0"/>
          </a:p>
          <a:p>
            <a:pPr lvl="1">
              <a:lnSpc>
                <a:spcPct val="110000"/>
              </a:lnSpc>
            </a:pPr>
            <a:r>
              <a:rPr lang="en-US" dirty="0" err="1"/>
              <a:t>Altijd</a:t>
            </a:r>
            <a:r>
              <a:rPr lang="en-US" dirty="0"/>
              <a:t> \n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\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einde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regel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\s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einde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regel</a:t>
            </a:r>
          </a:p>
          <a:p>
            <a:pPr lvl="1">
              <a:lnSpc>
                <a:spcPct val="110000"/>
              </a:lnSpc>
            </a:pPr>
            <a:r>
              <a:rPr lang="nl-NL" dirty="0"/>
              <a:t>.</a:t>
            </a:r>
            <a:r>
              <a:rPr lang="nl-NL" dirty="0" err="1"/>
              <a:t>formatted</a:t>
            </a:r>
            <a:r>
              <a:rPr lang="nl-NL" dirty="0"/>
              <a:t>(</a:t>
            </a:r>
            <a:r>
              <a:rPr lang="nl-NL" dirty="0" err="1"/>
              <a:t>params</a:t>
            </a:r>
            <a:r>
              <a:rPr lang="nl-NL" dirty="0"/>
              <a:t>)</a:t>
            </a:r>
          </a:p>
          <a:p>
            <a:pPr>
              <a:lnSpc>
                <a:spcPct val="110000"/>
              </a:lnSpc>
            </a:pP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3403673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0DC9-E0CB-4420-874E-E3DDBEFAD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</a:t>
            </a:r>
            <a:r>
              <a:rPr lang="en-US" dirty="0" err="1">
                <a:solidFill>
                  <a:srgbClr val="EB6012"/>
                </a:solidFill>
              </a:rPr>
              <a:t>voorbeeld</a:t>
            </a:r>
            <a:endParaRPr lang="nl-NL" dirty="0">
              <a:solidFill>
                <a:srgbClr val="EB6012"/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43DE913-74AD-4E48-9A53-4006D2F494FC}"/>
              </a:ext>
            </a:extLst>
          </p:cNvPr>
          <p:cNvGrpSpPr/>
          <p:nvPr/>
        </p:nvGrpSpPr>
        <p:grpSpPr>
          <a:xfrm>
            <a:off x="696442" y="3994427"/>
            <a:ext cx="11390453" cy="2585323"/>
            <a:chOff x="838200" y="1673393"/>
            <a:chExt cx="10941408" cy="258532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E58FA1D-3415-426B-8D9C-AFA0DAE39383}"/>
                </a:ext>
              </a:extLst>
            </p:cNvPr>
            <p:cNvSpPr txBox="1"/>
            <p:nvPr/>
          </p:nvSpPr>
          <p:spPr>
            <a:xfrm>
              <a:off x="838200" y="1673393"/>
              <a:ext cx="10941408" cy="2585323"/>
            </a:xfrm>
            <a:prstGeom prst="rect">
              <a:avLst/>
            </a:prstGeom>
            <a:solidFill>
              <a:srgbClr val="2B2B2B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public String </a:t>
              </a:r>
              <a:r>
                <a:rPr lang="en-US" dirty="0" err="1">
                  <a:solidFill>
                    <a:srgbClr val="0097B1"/>
                  </a:solidFill>
                  <a:latin typeface="Consolas" panose="020B0609020204030204" pitchFamily="49" charset="0"/>
                </a:rPr>
                <a:t>getBlockOfHtml</a:t>
              </a:r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() {</a:t>
              </a: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    return """</a:t>
              </a: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            &lt;html&gt;</a:t>
              </a:r>
            </a:p>
            <a:p>
              <a:endParaRPr lang="en-US" dirty="0">
                <a:solidFill>
                  <a:srgbClr val="0097B1"/>
                </a:solidFill>
                <a:latin typeface="Consolas" panose="020B0609020204030204" pitchFamily="49" charset="0"/>
              </a:endParaRP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                &lt;body&gt;</a:t>
              </a: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                    &lt;span&gt;example text&lt;/span&gt;</a:t>
              </a: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                &lt;/body&gt;</a:t>
              </a: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            &lt;/html&gt;""";</a:t>
              </a: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}</a:t>
              </a:r>
              <a:endParaRPr lang="nl-NL" dirty="0">
                <a:solidFill>
                  <a:srgbClr val="0097B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4D90487-1B0B-49B6-9326-0AB52DDB253C}"/>
                </a:ext>
              </a:extLst>
            </p:cNvPr>
            <p:cNvSpPr/>
            <p:nvPr/>
          </p:nvSpPr>
          <p:spPr>
            <a:xfrm>
              <a:off x="1981199" y="1996966"/>
              <a:ext cx="1040525" cy="273269"/>
            </a:xfrm>
            <a:prstGeom prst="ellipse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E121B27-4F81-4DB2-A634-02E40642C40E}"/>
                </a:ext>
              </a:extLst>
            </p:cNvPr>
            <p:cNvSpPr/>
            <p:nvPr/>
          </p:nvSpPr>
          <p:spPr>
            <a:xfrm>
              <a:off x="3021724" y="3652345"/>
              <a:ext cx="1040525" cy="273269"/>
            </a:xfrm>
            <a:prstGeom prst="ellipse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8940A21-7021-4C6E-A124-4D6A2C57DCA6}"/>
                </a:ext>
              </a:extLst>
            </p:cNvPr>
            <p:cNvSpPr/>
            <p:nvPr/>
          </p:nvSpPr>
          <p:spPr>
            <a:xfrm>
              <a:off x="3021725" y="2251351"/>
              <a:ext cx="394137" cy="323573"/>
            </a:xfrm>
            <a:prstGeom prst="ellipse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7A6C96C-63BF-4678-A274-09259DC8FE8B}"/>
                </a:ext>
              </a:extLst>
            </p:cNvPr>
            <p:cNvSpPr/>
            <p:nvPr/>
          </p:nvSpPr>
          <p:spPr>
            <a:xfrm>
              <a:off x="2386377" y="3058111"/>
              <a:ext cx="1268860" cy="323573"/>
            </a:xfrm>
            <a:prstGeom prst="ellipse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1DB5FB7-061E-44FF-B675-BC88E240BC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73931" y="2464565"/>
              <a:ext cx="0" cy="1461049"/>
            </a:xfrm>
            <a:prstGeom prst="line">
              <a:avLst/>
            </a:prstGeom>
            <a:ln w="571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E0F5E5-38D4-4DB2-BB27-83320ADAA0D6}"/>
                </a:ext>
              </a:extLst>
            </p:cNvPr>
            <p:cNvCxnSpPr>
              <a:cxnSpLocks/>
              <a:stCxn id="7" idx="6"/>
              <a:endCxn id="29" idx="1"/>
            </p:cNvCxnSpPr>
            <p:nvPr/>
          </p:nvCxnSpPr>
          <p:spPr>
            <a:xfrm flipV="1">
              <a:off x="3021724" y="1948934"/>
              <a:ext cx="2670544" cy="184667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0B705CF-50B1-4A6F-9F44-98AE4DE19B50}"/>
                </a:ext>
              </a:extLst>
            </p:cNvPr>
            <p:cNvCxnSpPr>
              <a:cxnSpLocks/>
              <a:stCxn id="8" idx="6"/>
              <a:endCxn id="29" idx="1"/>
            </p:cNvCxnSpPr>
            <p:nvPr/>
          </p:nvCxnSpPr>
          <p:spPr>
            <a:xfrm flipV="1">
              <a:off x="4062249" y="1948934"/>
              <a:ext cx="1630019" cy="1840046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A7FF7C2-4D21-42C5-A8AA-8375F2A24998}"/>
                </a:ext>
              </a:extLst>
            </p:cNvPr>
            <p:cNvSpPr txBox="1"/>
            <p:nvPr/>
          </p:nvSpPr>
          <p:spPr>
            <a:xfrm>
              <a:off x="5692268" y="1764268"/>
              <a:ext cx="2432592" cy="369332"/>
            </a:xfrm>
            <a:prstGeom prst="rect">
              <a:avLst/>
            </a:prstGeom>
            <a:solidFill>
              <a:srgbClr val="2B2B2B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EB6012"/>
                  </a:solidFill>
                </a:rPr>
                <a:t>Begin </a:t>
              </a:r>
              <a:r>
                <a:rPr lang="en-US" dirty="0" err="1">
                  <a:solidFill>
                    <a:srgbClr val="EB6012"/>
                  </a:solidFill>
                </a:rPr>
                <a:t>en</a:t>
              </a:r>
              <a:r>
                <a:rPr lang="en-US" dirty="0">
                  <a:solidFill>
                    <a:srgbClr val="EB6012"/>
                  </a:solidFill>
                </a:rPr>
                <a:t> </a:t>
              </a:r>
              <a:r>
                <a:rPr lang="en-US" dirty="0" err="1">
                  <a:solidFill>
                    <a:srgbClr val="EB6012"/>
                  </a:solidFill>
                </a:rPr>
                <a:t>eindig</a:t>
              </a:r>
              <a:r>
                <a:rPr lang="en-US" dirty="0">
                  <a:solidFill>
                    <a:srgbClr val="EB6012"/>
                  </a:solidFill>
                </a:rPr>
                <a:t> met 3 </a:t>
              </a:r>
              <a:r>
                <a:rPr lang="en-US" dirty="0">
                  <a:solidFill>
                    <a:srgbClr val="EB6012"/>
                  </a:solidFill>
                  <a:latin typeface="Consolas" panose="020B0609020204030204" pitchFamily="49" charset="0"/>
                </a:rPr>
                <a:t>"</a:t>
              </a:r>
              <a:endParaRPr lang="nl-NL" dirty="0">
                <a:solidFill>
                  <a:srgbClr val="EB6012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5DCCB41-D3B7-4ECE-8790-81463C6E86D6}"/>
                </a:ext>
              </a:extLst>
            </p:cNvPr>
            <p:cNvCxnSpPr>
              <a:cxnSpLocks/>
              <a:stCxn id="38" idx="1"/>
              <a:endCxn id="10" idx="6"/>
            </p:cNvCxnSpPr>
            <p:nvPr/>
          </p:nvCxnSpPr>
          <p:spPr>
            <a:xfrm flipH="1">
              <a:off x="3415862" y="2369679"/>
              <a:ext cx="2276403" cy="43459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942FB16-8EAD-4CD5-AC8B-B41FFAE29421}"/>
                </a:ext>
              </a:extLst>
            </p:cNvPr>
            <p:cNvCxnSpPr>
              <a:cxnSpLocks/>
              <a:stCxn id="39" idx="1"/>
              <a:endCxn id="11" idx="6"/>
            </p:cNvCxnSpPr>
            <p:nvPr/>
          </p:nvCxnSpPr>
          <p:spPr>
            <a:xfrm flipH="1">
              <a:off x="3655237" y="2916393"/>
              <a:ext cx="2037027" cy="303505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321EDD5-8027-4CF4-A47D-F5181BBA3C29}"/>
                </a:ext>
              </a:extLst>
            </p:cNvPr>
            <p:cNvSpPr txBox="1"/>
            <p:nvPr/>
          </p:nvSpPr>
          <p:spPr>
            <a:xfrm>
              <a:off x="5692265" y="2185013"/>
              <a:ext cx="3588367" cy="369332"/>
            </a:xfrm>
            <a:prstGeom prst="rect">
              <a:avLst/>
            </a:prstGeom>
            <a:solidFill>
              <a:srgbClr val="2B2B2B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EB6012"/>
                  </a:solidFill>
                </a:rPr>
                <a:t>Linebreak</a:t>
              </a:r>
              <a:r>
                <a:rPr lang="en-US" dirty="0">
                  <a:solidFill>
                    <a:srgbClr val="EB6012"/>
                  </a:solidFill>
                </a:rPr>
                <a:t> </a:t>
              </a:r>
              <a:endParaRPr lang="nl-NL" dirty="0">
                <a:solidFill>
                  <a:srgbClr val="EB6012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3724654-55A7-4B84-A21D-9272276ED28B}"/>
                </a:ext>
              </a:extLst>
            </p:cNvPr>
            <p:cNvSpPr txBox="1"/>
            <p:nvPr/>
          </p:nvSpPr>
          <p:spPr>
            <a:xfrm>
              <a:off x="5692264" y="2731727"/>
              <a:ext cx="3588367" cy="369332"/>
            </a:xfrm>
            <a:prstGeom prst="rect">
              <a:avLst/>
            </a:prstGeom>
            <a:solidFill>
              <a:srgbClr val="2B2B2B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EB6012"/>
                  </a:solidFill>
                </a:rPr>
                <a:t>Indentatie</a:t>
              </a:r>
              <a:endParaRPr lang="nl-NL" dirty="0">
                <a:solidFill>
                  <a:srgbClr val="EB6012"/>
                </a:solidFill>
              </a:endParaRPr>
            </a:p>
          </p:txBody>
        </p:sp>
      </p:grpSp>
      <p:sp>
        <p:nvSpPr>
          <p:cNvPr id="61" name="Content Placeholder 2">
            <a:extLst>
              <a:ext uri="{FF2B5EF4-FFF2-40B4-BE49-F238E27FC236}">
                <a16:creationId xmlns:a16="http://schemas.microsoft.com/office/drawing/2014/main" id="{CCA2B43B-1BE6-41CD-94FA-E1B899CBC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443" y="1311914"/>
            <a:ext cx="10313277" cy="502639"/>
          </a:xfrm>
        </p:spPr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Vroeger</a:t>
            </a:r>
            <a:r>
              <a:rPr lang="en-US" dirty="0"/>
              <a:t>”</a:t>
            </a:r>
          </a:p>
          <a:p>
            <a:pPr marL="9525" indent="0">
              <a:buNone/>
            </a:pPr>
            <a:endParaRPr lang="nl-NL" dirty="0"/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B5BE9E34-5E47-40E1-886D-BC3576B0AFBF}"/>
              </a:ext>
            </a:extLst>
          </p:cNvPr>
          <p:cNvSpPr txBox="1">
            <a:spLocks/>
          </p:cNvSpPr>
          <p:nvPr/>
        </p:nvSpPr>
        <p:spPr>
          <a:xfrm>
            <a:off x="696443" y="3492931"/>
            <a:ext cx="10313277" cy="502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5125" indent="-355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90000"/>
              <a:buFontTx/>
              <a:buBlip>
                <a:blip r:embed="rId3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1pPr>
            <a:lvl2pPr marL="801688" indent="-376238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3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2pPr>
            <a:lvl3pPr marL="1249363" indent="-334963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3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3pPr>
            <a:lvl4pPr marL="1644650" indent="-27305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3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4pPr>
            <a:lvl5pPr marL="2092325" indent="-263525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3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</a:t>
            </a:r>
          </a:p>
          <a:p>
            <a:pPr marL="9525" indent="0">
              <a:buFontTx/>
              <a:buNone/>
            </a:pPr>
            <a:endParaRPr lang="nl-NL" dirty="0"/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4549315-AC2A-4B92-89C7-932E35971673}"/>
              </a:ext>
            </a:extLst>
          </p:cNvPr>
          <p:cNvGrpSpPr/>
          <p:nvPr/>
        </p:nvGrpSpPr>
        <p:grpSpPr>
          <a:xfrm>
            <a:off x="696443" y="1812578"/>
            <a:ext cx="11390454" cy="1754326"/>
            <a:chOff x="696443" y="1812578"/>
            <a:chExt cx="11390454" cy="175432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F2D3FA-659F-4C98-B7E5-0E5033CBF7F7}"/>
                </a:ext>
              </a:extLst>
            </p:cNvPr>
            <p:cNvSpPr txBox="1"/>
            <p:nvPr/>
          </p:nvSpPr>
          <p:spPr>
            <a:xfrm>
              <a:off x="696443" y="1812578"/>
              <a:ext cx="11390454" cy="1754326"/>
            </a:xfrm>
            <a:prstGeom prst="rect">
              <a:avLst/>
            </a:prstGeom>
            <a:solidFill>
              <a:srgbClr val="2B2B2B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public String </a:t>
              </a:r>
              <a:r>
                <a:rPr lang="en-US" dirty="0" err="1">
                  <a:solidFill>
                    <a:srgbClr val="0097B1"/>
                  </a:solidFill>
                  <a:latin typeface="Consolas" panose="020B0609020204030204" pitchFamily="49" charset="0"/>
                </a:rPr>
                <a:t>getBlockOfHtml</a:t>
              </a:r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() {</a:t>
              </a: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    return </a:t>
              </a: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          "&lt;html&gt;\n\n    &lt;body&gt;\n        &lt;span&gt;example text&lt;/span&gt;\n    &lt;/body&gt;\n&lt;/html&gt;"</a:t>
              </a:r>
            </a:p>
            <a:p>
              <a:r>
                <a:rPr lang="en-US" dirty="0">
                  <a:solidFill>
                    <a:srgbClr val="0097B1"/>
                  </a:solidFill>
                  <a:latin typeface="Consolas" panose="020B0609020204030204" pitchFamily="49" charset="0"/>
                </a:rPr>
                <a:t>}</a:t>
              </a:r>
            </a:p>
            <a:p>
              <a:endParaRPr lang="nl-NL" dirty="0">
                <a:solidFill>
                  <a:srgbClr val="0097B1"/>
                </a:solidFill>
                <a:latin typeface="Consolas" panose="020B0609020204030204" pitchFamily="49" charset="0"/>
              </a:endParaRPr>
            </a:p>
            <a:p>
              <a:endParaRPr lang="nl-NL" dirty="0">
                <a:solidFill>
                  <a:srgbClr val="0097B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E0FA83B-4DFF-4906-8414-4730C1993175}"/>
                </a:ext>
              </a:extLst>
            </p:cNvPr>
            <p:cNvSpPr/>
            <p:nvPr/>
          </p:nvSpPr>
          <p:spPr>
            <a:xfrm>
              <a:off x="4762659" y="2393904"/>
              <a:ext cx="1268860" cy="323573"/>
            </a:xfrm>
            <a:prstGeom prst="ellipse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325B38C-38BE-4E15-ADF1-BB488A357146}"/>
                </a:ext>
              </a:extLst>
            </p:cNvPr>
            <p:cNvSpPr/>
            <p:nvPr/>
          </p:nvSpPr>
          <p:spPr>
            <a:xfrm>
              <a:off x="2862128" y="2384863"/>
              <a:ext cx="394137" cy="323573"/>
            </a:xfrm>
            <a:prstGeom prst="ellipse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4B6154F-6E6E-43BE-834C-5FD8472D3B95}"/>
                </a:ext>
              </a:extLst>
            </p:cNvPr>
            <p:cNvSpPr txBox="1"/>
            <p:nvPr/>
          </p:nvSpPr>
          <p:spPr>
            <a:xfrm>
              <a:off x="6184387" y="2757940"/>
              <a:ext cx="1197489" cy="369332"/>
            </a:xfrm>
            <a:prstGeom prst="rect">
              <a:avLst/>
            </a:prstGeom>
            <a:solidFill>
              <a:srgbClr val="2B2B2B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EB6012"/>
                  </a:solidFill>
                </a:rPr>
                <a:t>Indentatie</a:t>
              </a:r>
              <a:endParaRPr lang="nl-NL" dirty="0">
                <a:solidFill>
                  <a:srgbClr val="EB6012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9AC240B-D834-4C87-A2A9-326E7DC914A0}"/>
                </a:ext>
              </a:extLst>
            </p:cNvPr>
            <p:cNvSpPr txBox="1"/>
            <p:nvPr/>
          </p:nvSpPr>
          <p:spPr>
            <a:xfrm>
              <a:off x="3855010" y="2789568"/>
              <a:ext cx="1197490" cy="369332"/>
            </a:xfrm>
            <a:prstGeom prst="rect">
              <a:avLst/>
            </a:prstGeom>
            <a:solidFill>
              <a:srgbClr val="2B2B2B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EB6012"/>
                  </a:solidFill>
                </a:rPr>
                <a:t>Linebreak</a:t>
              </a:r>
              <a:r>
                <a:rPr lang="en-US" dirty="0"/>
                <a:t> </a:t>
              </a:r>
              <a:endParaRPr lang="nl-NL" dirty="0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D6D1A03-0D0B-4E68-9FDA-5D649A18C61C}"/>
                </a:ext>
              </a:extLst>
            </p:cNvPr>
            <p:cNvCxnSpPr>
              <a:cxnSpLocks/>
              <a:stCxn id="50" idx="1"/>
              <a:endCxn id="21" idx="5"/>
            </p:cNvCxnSpPr>
            <p:nvPr/>
          </p:nvCxnSpPr>
          <p:spPr>
            <a:xfrm flipH="1" flipV="1">
              <a:off x="3198545" y="2661050"/>
              <a:ext cx="656465" cy="313184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695A48-12F4-4AA9-9EA8-82BAAD89E667}"/>
                </a:ext>
              </a:extLst>
            </p:cNvPr>
            <p:cNvCxnSpPr>
              <a:cxnSpLocks/>
              <a:stCxn id="49" idx="1"/>
              <a:endCxn id="19" idx="5"/>
            </p:cNvCxnSpPr>
            <p:nvPr/>
          </p:nvCxnSpPr>
          <p:spPr>
            <a:xfrm flipH="1" flipV="1">
              <a:off x="5845699" y="2670091"/>
              <a:ext cx="338688" cy="272515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A00D8C64-E8A9-4538-BA72-E9D014066AD2}"/>
                </a:ext>
              </a:extLst>
            </p:cNvPr>
            <p:cNvSpPr/>
            <p:nvPr/>
          </p:nvSpPr>
          <p:spPr>
            <a:xfrm>
              <a:off x="1886351" y="2368190"/>
              <a:ext cx="394137" cy="323573"/>
            </a:xfrm>
            <a:prstGeom prst="ellipse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9481A14-506F-4389-B6FA-1B249693FD0C}"/>
                </a:ext>
              </a:extLst>
            </p:cNvPr>
            <p:cNvSpPr/>
            <p:nvPr/>
          </p:nvSpPr>
          <p:spPr>
            <a:xfrm>
              <a:off x="11689243" y="2392807"/>
              <a:ext cx="394137" cy="323573"/>
            </a:xfrm>
            <a:prstGeom prst="ellipse">
              <a:avLst/>
            </a:prstGeom>
            <a:noFill/>
            <a:ln w="571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7660378-2F93-4849-B6AC-DD01EB7BB5E9}"/>
                </a:ext>
              </a:extLst>
            </p:cNvPr>
            <p:cNvSpPr txBox="1"/>
            <p:nvPr/>
          </p:nvSpPr>
          <p:spPr>
            <a:xfrm>
              <a:off x="4184716" y="3130945"/>
              <a:ext cx="2436584" cy="369332"/>
            </a:xfrm>
            <a:prstGeom prst="rect">
              <a:avLst/>
            </a:prstGeom>
            <a:solidFill>
              <a:srgbClr val="2B2B2B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EB6012"/>
                  </a:solidFill>
                </a:rPr>
                <a:t>Begin </a:t>
              </a:r>
              <a:r>
                <a:rPr lang="en-US" dirty="0" err="1">
                  <a:solidFill>
                    <a:srgbClr val="EB6012"/>
                  </a:solidFill>
                </a:rPr>
                <a:t>en</a:t>
              </a:r>
              <a:r>
                <a:rPr lang="en-US" dirty="0">
                  <a:solidFill>
                    <a:srgbClr val="EB6012"/>
                  </a:solidFill>
                </a:rPr>
                <a:t> </a:t>
              </a:r>
              <a:r>
                <a:rPr lang="en-US" dirty="0" err="1">
                  <a:solidFill>
                    <a:srgbClr val="EB6012"/>
                  </a:solidFill>
                </a:rPr>
                <a:t>eindig</a:t>
              </a:r>
              <a:r>
                <a:rPr lang="en-US" dirty="0">
                  <a:solidFill>
                    <a:srgbClr val="EB6012"/>
                  </a:solidFill>
                </a:rPr>
                <a:t> met 1 "</a:t>
              </a:r>
              <a:r>
                <a:rPr lang="en-US" dirty="0"/>
                <a:t> </a:t>
              </a:r>
              <a:endParaRPr lang="nl-NL" dirty="0"/>
            </a:p>
          </p:txBody>
        </p: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1E105ED5-033E-4667-9C02-0691FE7FA8B6}"/>
                </a:ext>
              </a:extLst>
            </p:cNvPr>
            <p:cNvCxnSpPr>
              <a:cxnSpLocks/>
              <a:stCxn id="77" idx="1"/>
              <a:endCxn id="75" idx="4"/>
            </p:cNvCxnSpPr>
            <p:nvPr/>
          </p:nvCxnSpPr>
          <p:spPr>
            <a:xfrm flipH="1" flipV="1">
              <a:off x="2083420" y="2691763"/>
              <a:ext cx="2101296" cy="623848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FCE7934-BCF2-4CC7-A3D9-3D3BD44539A9}"/>
                </a:ext>
              </a:extLst>
            </p:cNvPr>
            <p:cNvCxnSpPr>
              <a:cxnSpLocks/>
              <a:stCxn id="77" idx="3"/>
              <a:endCxn id="76" idx="3"/>
            </p:cNvCxnSpPr>
            <p:nvPr/>
          </p:nvCxnSpPr>
          <p:spPr>
            <a:xfrm flipV="1">
              <a:off x="6621300" y="2668994"/>
              <a:ext cx="5125663" cy="646617"/>
            </a:xfrm>
            <a:prstGeom prst="line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0354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76405-0A9D-498C-93D0-FFFF07064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200" b="1" dirty="0" err="1"/>
              <a:t>Warnings</a:t>
            </a:r>
            <a:r>
              <a:rPr lang="nl-NL" sz="3200" b="1" dirty="0"/>
              <a:t> </a:t>
            </a:r>
            <a:r>
              <a:rPr lang="nl-NL" sz="3200" b="1" dirty="0" err="1"/>
              <a:t>for</a:t>
            </a:r>
            <a:r>
              <a:rPr lang="nl-NL" sz="3200" b="1" dirty="0"/>
              <a:t> Value-</a:t>
            </a:r>
            <a:r>
              <a:rPr lang="nl-NL" sz="3200" b="1" dirty="0" err="1"/>
              <a:t>Based</a:t>
            </a:r>
            <a:r>
              <a:rPr lang="nl-NL" sz="3200" b="1" dirty="0"/>
              <a:t> Classes </a:t>
            </a:r>
            <a:r>
              <a:rPr lang="nl-NL" sz="3200" b="1" dirty="0">
                <a:solidFill>
                  <a:srgbClr val="EB6012"/>
                </a:solidFill>
              </a:rPr>
              <a:t>waarom</a:t>
            </a:r>
            <a:endParaRPr lang="nl-NL" dirty="0">
              <a:solidFill>
                <a:srgbClr val="EB601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515A0-F33C-4CC5-A470-975194894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525" indent="0">
              <a:buNone/>
            </a:pPr>
            <a:r>
              <a:rPr lang="nl-NL" sz="2400" dirty="0" err="1"/>
              <a:t>Valhalla</a:t>
            </a:r>
            <a:r>
              <a:rPr lang="nl-NL" sz="2400" dirty="0"/>
              <a:t> project</a:t>
            </a:r>
          </a:p>
          <a:p>
            <a:r>
              <a:rPr lang="nl-NL" sz="2400" dirty="0"/>
              <a:t>Verbeteringen in de vorm van primitieve classes</a:t>
            </a:r>
          </a:p>
          <a:p>
            <a:r>
              <a:rPr lang="nl-NL" sz="2400" dirty="0"/>
              <a:t>Makkelijk door het geheugen kopiëren</a:t>
            </a:r>
          </a:p>
          <a:p>
            <a:r>
              <a:rPr lang="nl-NL" sz="2400" dirty="0"/>
              <a:t>Identity-free</a:t>
            </a:r>
          </a:p>
          <a:p>
            <a:pPr lvl="1"/>
            <a:r>
              <a:rPr lang="nl-NL" sz="2400" dirty="0"/>
              <a:t>Gebaseerd op hun waarde</a:t>
            </a:r>
          </a:p>
          <a:p>
            <a:pPr lvl="1"/>
            <a:r>
              <a:rPr lang="nl-NL" sz="2400" dirty="0"/>
              <a:t>Niet op object referentie</a:t>
            </a:r>
          </a:p>
          <a:p>
            <a:r>
              <a:rPr lang="nl-NL" sz="2400" dirty="0"/>
              <a:t>Geen </a:t>
            </a:r>
            <a:r>
              <a:rPr lang="nl-NL" sz="2400" dirty="0" err="1"/>
              <a:t>constructor</a:t>
            </a:r>
            <a:endParaRPr lang="nl-NL" sz="2400" dirty="0"/>
          </a:p>
          <a:p>
            <a:r>
              <a:rPr lang="nl-NL" sz="2400" dirty="0"/>
              <a:t>Vergelijking o.b.v. ==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2ABD9F9-A124-4EFD-981A-86984C12D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3111" y="2518365"/>
            <a:ext cx="3339335" cy="296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932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76405-0A9D-498C-93D0-FFFF07064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200" b="1" dirty="0" err="1"/>
              <a:t>Warnings</a:t>
            </a:r>
            <a:r>
              <a:rPr lang="nl-NL" sz="3200" b="1" dirty="0"/>
              <a:t> </a:t>
            </a:r>
            <a:r>
              <a:rPr lang="nl-NL" sz="3200" b="1" dirty="0" err="1"/>
              <a:t>for</a:t>
            </a:r>
            <a:r>
              <a:rPr lang="nl-NL" sz="3200" b="1" dirty="0"/>
              <a:t> Value-</a:t>
            </a:r>
            <a:r>
              <a:rPr lang="nl-NL" sz="3200" b="1" dirty="0" err="1"/>
              <a:t>Based</a:t>
            </a:r>
            <a:r>
              <a:rPr lang="nl-NL" sz="3200" b="1" dirty="0"/>
              <a:t> Classes </a:t>
            </a:r>
            <a:r>
              <a:rPr lang="nl-NL" sz="3200" b="1" dirty="0">
                <a:solidFill>
                  <a:srgbClr val="EB6012"/>
                </a:solidFill>
              </a:rPr>
              <a:t>wanneer</a:t>
            </a:r>
            <a:endParaRPr lang="nl-NL" dirty="0">
              <a:solidFill>
                <a:srgbClr val="EB601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515A0-F33C-4CC5-A470-975194894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Tijdens het compileren </a:t>
            </a:r>
          </a:p>
          <a:p>
            <a:pPr lvl="1"/>
            <a:r>
              <a:rPr lang="nl-NL" dirty="0"/>
              <a:t>Bij gebruik van een </a:t>
            </a:r>
            <a:r>
              <a:rPr lang="nl-NL" dirty="0" err="1">
                <a:solidFill>
                  <a:srgbClr val="EB6012"/>
                </a:solidFill>
              </a:rPr>
              <a:t>constructor</a:t>
            </a:r>
            <a:endParaRPr lang="nl-NL" dirty="0">
              <a:solidFill>
                <a:srgbClr val="EB6012"/>
              </a:solidFill>
            </a:endParaRPr>
          </a:p>
          <a:p>
            <a:pPr lvl="1"/>
            <a:r>
              <a:rPr lang="nl-NL" dirty="0"/>
              <a:t>Bij gebruik in </a:t>
            </a:r>
            <a:r>
              <a:rPr lang="nl-NL" dirty="0" err="1">
                <a:solidFill>
                  <a:srgbClr val="EB6012"/>
                </a:solidFill>
              </a:rPr>
              <a:t>synchronized</a:t>
            </a:r>
            <a:endParaRPr lang="nl-NL" dirty="0">
              <a:solidFill>
                <a:srgbClr val="EB6012"/>
              </a:solidFill>
            </a:endParaRPr>
          </a:p>
          <a:p>
            <a:r>
              <a:rPr lang="nl-NL" dirty="0"/>
              <a:t>Welke classes:</a:t>
            </a:r>
          </a:p>
          <a:p>
            <a:pPr lvl="1"/>
            <a:r>
              <a:rPr lang="nl-NL" dirty="0" err="1"/>
              <a:t>Wrapper</a:t>
            </a:r>
            <a:r>
              <a:rPr lang="nl-NL" dirty="0"/>
              <a:t> classes in </a:t>
            </a:r>
            <a:r>
              <a:rPr lang="nl-NL" dirty="0" err="1">
                <a:solidFill>
                  <a:srgbClr val="EB6012"/>
                </a:solidFill>
              </a:rPr>
              <a:t>java.lang</a:t>
            </a:r>
            <a:r>
              <a:rPr lang="nl-NL" dirty="0">
                <a:solidFill>
                  <a:srgbClr val="EB6012"/>
                </a:solidFill>
              </a:rPr>
              <a:t>: (Integer, Double, …)</a:t>
            </a:r>
          </a:p>
          <a:p>
            <a:pPr lvl="1"/>
            <a:r>
              <a:rPr lang="nl-NL" dirty="0" err="1"/>
              <a:t>Optional</a:t>
            </a:r>
            <a:r>
              <a:rPr lang="nl-NL" dirty="0"/>
              <a:t> classes: </a:t>
            </a:r>
            <a:r>
              <a:rPr lang="nl-NL" dirty="0" err="1">
                <a:solidFill>
                  <a:srgbClr val="EB6012"/>
                </a:solidFill>
              </a:rPr>
              <a:t>Optional</a:t>
            </a:r>
            <a:r>
              <a:rPr lang="nl-NL" dirty="0">
                <a:solidFill>
                  <a:srgbClr val="EB6012"/>
                </a:solidFill>
              </a:rPr>
              <a:t>, </a:t>
            </a:r>
            <a:r>
              <a:rPr lang="nl-NL" dirty="0" err="1">
                <a:solidFill>
                  <a:srgbClr val="EB6012"/>
                </a:solidFill>
              </a:rPr>
              <a:t>OptionalInt</a:t>
            </a:r>
            <a:r>
              <a:rPr lang="nl-NL" dirty="0">
                <a:solidFill>
                  <a:srgbClr val="EB6012"/>
                </a:solidFill>
              </a:rPr>
              <a:t>, </a:t>
            </a:r>
            <a:r>
              <a:rPr lang="nl-NL" dirty="0" err="1">
                <a:solidFill>
                  <a:srgbClr val="EB6012"/>
                </a:solidFill>
              </a:rPr>
              <a:t>Optional</a:t>
            </a:r>
            <a:r>
              <a:rPr lang="nl-NL" dirty="0">
                <a:solidFill>
                  <a:srgbClr val="EB6012"/>
                </a:solidFill>
              </a:rPr>
              <a:t>…</a:t>
            </a:r>
          </a:p>
          <a:p>
            <a:pPr lvl="1"/>
            <a:r>
              <a:rPr lang="nl-NL" dirty="0"/>
              <a:t>Veel classes in </a:t>
            </a:r>
            <a:r>
              <a:rPr lang="nl-NL" dirty="0" err="1">
                <a:solidFill>
                  <a:srgbClr val="EB6012"/>
                </a:solidFill>
              </a:rPr>
              <a:t>java.time</a:t>
            </a:r>
            <a:r>
              <a:rPr lang="nl-NL" dirty="0">
                <a:solidFill>
                  <a:srgbClr val="EB6012"/>
                </a:solidFill>
              </a:rPr>
              <a:t>: (Instant, </a:t>
            </a:r>
            <a:r>
              <a:rPr lang="nl-NL" dirty="0" err="1">
                <a:solidFill>
                  <a:srgbClr val="EB6012"/>
                </a:solidFill>
              </a:rPr>
              <a:t>LocalDate</a:t>
            </a:r>
            <a:r>
              <a:rPr lang="nl-NL" dirty="0">
                <a:solidFill>
                  <a:srgbClr val="EB6012"/>
                </a:solidFill>
              </a:rPr>
              <a:t>, ….)</a:t>
            </a:r>
          </a:p>
          <a:p>
            <a:r>
              <a:rPr lang="nl-NL" dirty="0"/>
              <a:t>Herkennen aan </a:t>
            </a:r>
            <a:r>
              <a:rPr lang="nl-NL" dirty="0">
                <a:solidFill>
                  <a:srgbClr val="EB6012"/>
                </a:solidFill>
              </a:rPr>
              <a:t>@jdk.internal.ValueBased</a:t>
            </a:r>
          </a:p>
        </p:txBody>
      </p:sp>
    </p:spTree>
    <p:extLst>
      <p:ext uri="{BB962C8B-B14F-4D97-AF65-F5344CB8AC3E}">
        <p14:creationId xmlns:p14="http://schemas.microsoft.com/office/powerpoint/2010/main" val="3016698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E7D58-94AB-49E8-9802-C77109CC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200" b="1" dirty="0" err="1"/>
              <a:t>Pattern</a:t>
            </a:r>
            <a:r>
              <a:rPr lang="nl-NL" sz="3200" b="1" dirty="0"/>
              <a:t> Matching </a:t>
            </a:r>
            <a:r>
              <a:rPr lang="nl-NL" sz="3200" b="1" dirty="0" err="1"/>
              <a:t>for</a:t>
            </a:r>
            <a:r>
              <a:rPr lang="nl-NL" sz="3200" b="1" dirty="0"/>
              <a:t> </a:t>
            </a:r>
            <a:r>
              <a:rPr lang="nl-NL" sz="3200" b="1" dirty="0" err="1">
                <a:solidFill>
                  <a:srgbClr val="EB6012"/>
                </a:solidFill>
              </a:rPr>
              <a:t>instanceof</a:t>
            </a:r>
            <a:endParaRPr lang="nl-NL" dirty="0">
              <a:solidFill>
                <a:srgbClr val="EB6012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CA7B19-FD1A-4774-9035-59E7F739E487}"/>
              </a:ext>
            </a:extLst>
          </p:cNvPr>
          <p:cNvSpPr/>
          <p:nvPr/>
        </p:nvSpPr>
        <p:spPr>
          <a:xfrm>
            <a:off x="696443" y="2555782"/>
            <a:ext cx="8547248" cy="3293209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(shape </a:t>
            </a:r>
            <a:r>
              <a:rPr lang="en-US" sz="1600" dirty="0" err="1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instanceof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Polygon) {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 Polygon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polygon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(Polygon)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shape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System.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out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"It’s a polygon! corners: "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+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polygon.getCorners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());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}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 if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(shape </a:t>
            </a:r>
            <a:r>
              <a:rPr lang="en-US" sz="1600" dirty="0" err="1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instanceof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Circle) {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Circle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circle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= 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(Circle)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shape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System.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out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"It’s a circle! Radius: "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+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circle.getRadius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());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}</a:t>
            </a:r>
          </a:p>
          <a:p>
            <a:endParaRPr lang="en-US" sz="1600" dirty="0">
              <a:solidFill>
                <a:srgbClr val="F3F3F3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endParaRPr lang="en-US" sz="1600" dirty="0">
              <a:solidFill>
                <a:srgbClr val="F3F3F3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if (shape </a:t>
            </a:r>
            <a:r>
              <a:rPr lang="en-US" sz="1600" dirty="0" err="1">
                <a:solidFill>
                  <a:srgbClr val="EB6012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instanceof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Rectangle &amp;&amp; 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((Rectangle)shape)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.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isSquare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System.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out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.println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"It’s a square rectangle!"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}</a:t>
            </a:r>
          </a:p>
          <a:p>
            <a:endParaRPr lang="en-US" sz="1600" dirty="0">
              <a:solidFill>
                <a:srgbClr val="F3F3F3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2BC3223-45DB-4097-9533-D98797D19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443" y="1531346"/>
            <a:ext cx="10313277" cy="517792"/>
          </a:xfrm>
        </p:spPr>
        <p:txBody>
          <a:bodyPr>
            <a:normAutofit/>
          </a:bodyPr>
          <a:lstStyle/>
          <a:p>
            <a:r>
              <a:rPr lang="en-US" sz="2400" dirty="0"/>
              <a:t>“</a:t>
            </a:r>
            <a:r>
              <a:rPr lang="en-US" sz="2400" dirty="0" err="1"/>
              <a:t>Vroeger</a:t>
            </a:r>
            <a:r>
              <a:rPr lang="en-US" sz="2400" dirty="0"/>
              <a:t>”</a:t>
            </a:r>
          </a:p>
          <a:p>
            <a:pPr marL="9525" indent="0">
              <a:buNone/>
            </a:pP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301552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E7D58-94AB-49E8-9802-C77109CC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200" b="1" dirty="0" err="1"/>
              <a:t>Pattern</a:t>
            </a:r>
            <a:r>
              <a:rPr lang="nl-NL" sz="3200" b="1" dirty="0"/>
              <a:t> Matching </a:t>
            </a:r>
            <a:r>
              <a:rPr lang="nl-NL" sz="3200" b="1" dirty="0" err="1"/>
              <a:t>for</a:t>
            </a:r>
            <a:r>
              <a:rPr lang="nl-NL" sz="3200" b="1" dirty="0"/>
              <a:t> </a:t>
            </a:r>
            <a:r>
              <a:rPr lang="nl-NL" sz="3200" b="1" dirty="0" err="1">
                <a:solidFill>
                  <a:srgbClr val="EB6012"/>
                </a:solidFill>
              </a:rPr>
              <a:t>instanceof</a:t>
            </a:r>
            <a:endParaRPr lang="nl-NL" dirty="0">
              <a:solidFill>
                <a:srgbClr val="EB601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6FCA27-BAE2-4D6A-B8B6-B58E98DC5DE2}"/>
              </a:ext>
            </a:extLst>
          </p:cNvPr>
          <p:cNvSpPr/>
          <p:nvPr/>
        </p:nvSpPr>
        <p:spPr>
          <a:xfrm>
            <a:off x="696443" y="2555782"/>
            <a:ext cx="8547248" cy="2308324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(shape </a:t>
            </a:r>
            <a:r>
              <a:rPr lang="en-US" sz="1600" dirty="0" err="1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instanceof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Polygon 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polygon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System.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out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"It’s a polygon! corners: "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+ </a:t>
            </a:r>
            <a:r>
              <a:rPr lang="en-US" sz="1600" b="1" dirty="0" err="1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polygon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.getCorners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());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}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else if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(shape </a:t>
            </a:r>
            <a:r>
              <a:rPr lang="en-US" sz="1600" dirty="0" err="1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instanceof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Circle </a:t>
            </a:r>
            <a:r>
              <a:rPr lang="en-US" sz="1600" b="1" dirty="0">
                <a:solidFill>
                  <a:srgbClr val="FFFF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circle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) {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System.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out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.println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"It’s a circle! Radius: "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+ </a:t>
            </a:r>
            <a:r>
              <a:rPr lang="en-US" sz="1600" b="1" dirty="0" err="1">
                <a:solidFill>
                  <a:srgbClr val="FFFF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circle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.getRadius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());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} </a:t>
            </a:r>
          </a:p>
          <a:p>
            <a:endParaRPr lang="en-US" sz="1600" dirty="0">
              <a:solidFill>
                <a:srgbClr val="F3F3F3"/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if (shape </a:t>
            </a:r>
            <a:r>
              <a:rPr lang="en-US" sz="1600" dirty="0" err="1">
                <a:solidFill>
                  <a:srgbClr val="EB6012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instanceof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Rectangle </a:t>
            </a:r>
            <a:r>
              <a:rPr lang="en-US" sz="1600" b="1" dirty="0" err="1">
                <a:solidFill>
                  <a:srgbClr val="FFFF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rect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&amp;&amp; </a:t>
            </a:r>
            <a:r>
              <a:rPr lang="en-US" sz="1600" b="1" dirty="0" err="1">
                <a:solidFill>
                  <a:srgbClr val="FFFF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rect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.isSquare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System.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out</a:t>
            </a:r>
            <a:r>
              <a:rPr lang="en-US" sz="1600" dirty="0" err="1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.println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"It’s a square rectangle!"</a:t>
            </a:r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1600" dirty="0">
                <a:solidFill>
                  <a:srgbClr val="F3F3F3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D00A6D8-8B7B-4128-9D62-CEDC50A56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443" y="1531346"/>
            <a:ext cx="10313277" cy="517792"/>
          </a:xfrm>
        </p:spPr>
        <p:txBody>
          <a:bodyPr>
            <a:normAutofit/>
          </a:bodyPr>
          <a:lstStyle/>
          <a:p>
            <a:r>
              <a:rPr lang="en-US" sz="2400" dirty="0"/>
              <a:t>Nu</a:t>
            </a:r>
          </a:p>
          <a:p>
            <a:pPr marL="9525" indent="0">
              <a:buNone/>
            </a:pP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1589870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D0161-3773-466A-936A-0A1042582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870D1-20F8-4BDE-9468-D4C92014B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1600" dirty="0"/>
              <a:t>Nieuw type: record</a:t>
            </a:r>
          </a:p>
          <a:p>
            <a:pPr lvl="1"/>
            <a:r>
              <a:rPr lang="en-US" sz="1600" dirty="0"/>
              <a:t>implicitly final, and cannot be abstract (</a:t>
            </a:r>
            <a:r>
              <a:rPr lang="en-US" sz="1600" strike="sngStrike" dirty="0"/>
              <a:t>extends</a:t>
            </a:r>
            <a:r>
              <a:rPr lang="en-US" sz="1600" dirty="0"/>
              <a:t>)</a:t>
            </a:r>
          </a:p>
          <a:p>
            <a:r>
              <a:rPr lang="en-US" sz="1600" dirty="0" err="1"/>
              <a:t>Voorbeelden</a:t>
            </a:r>
            <a:endParaRPr lang="en-US" sz="1600" dirty="0"/>
          </a:p>
          <a:p>
            <a:pPr lvl="1"/>
            <a:r>
              <a:rPr lang="nl-NL" sz="1600" dirty="0"/>
              <a:t>record X(String v){}  -&gt; new X(“Test”);</a:t>
            </a:r>
          </a:p>
          <a:p>
            <a:pPr lvl="1"/>
            <a:r>
              <a:rPr lang="nl-NL" sz="1600" dirty="0"/>
              <a:t>record Y(String v) </a:t>
            </a:r>
            <a:r>
              <a:rPr lang="nl-NL" sz="1600" dirty="0" err="1"/>
              <a:t>implements</a:t>
            </a:r>
            <a:r>
              <a:rPr lang="nl-NL" sz="1600" dirty="0"/>
              <a:t> Z { } -&gt; new Y(“Test”);</a:t>
            </a:r>
          </a:p>
          <a:p>
            <a:r>
              <a:rPr lang="nl-NL" sz="1600" dirty="0"/>
              <a:t>Class methodes</a:t>
            </a:r>
          </a:p>
          <a:p>
            <a:pPr lvl="1"/>
            <a:r>
              <a:rPr lang="nl-NL" sz="1600" dirty="0"/>
              <a:t> .</a:t>
            </a:r>
            <a:r>
              <a:rPr lang="nl-NL" sz="1600" dirty="0" err="1"/>
              <a:t>isRecord</a:t>
            </a:r>
            <a:r>
              <a:rPr lang="nl-NL" sz="1600" dirty="0"/>
              <a:t>(),</a:t>
            </a:r>
          </a:p>
          <a:p>
            <a:pPr lvl="1"/>
            <a:r>
              <a:rPr lang="nl-NL" sz="1600" dirty="0"/>
              <a:t> .</a:t>
            </a:r>
            <a:r>
              <a:rPr lang="nl-NL" sz="1600" dirty="0" err="1"/>
              <a:t>getRecordComponents</a:t>
            </a:r>
            <a:r>
              <a:rPr lang="nl-NL" sz="1600" dirty="0"/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13A780-1399-4607-99F7-E45487F385E5}"/>
              </a:ext>
            </a:extLst>
          </p:cNvPr>
          <p:cNvSpPr txBox="1"/>
          <p:nvPr/>
        </p:nvSpPr>
        <p:spPr>
          <a:xfrm>
            <a:off x="8688421" y="1825625"/>
            <a:ext cx="26653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Simpel data-object</a:t>
            </a:r>
          </a:p>
          <a:p>
            <a:r>
              <a:rPr lang="nl-NL" dirty="0" err="1"/>
              <a:t>immutable</a:t>
            </a:r>
            <a:endParaRPr lang="nl-NL" dirty="0"/>
          </a:p>
          <a:p>
            <a:r>
              <a:rPr lang="nl-NL" dirty="0"/>
              <a:t>Data-</a:t>
            </a:r>
            <a:r>
              <a:rPr lang="nl-NL" dirty="0" err="1"/>
              <a:t>driven</a:t>
            </a:r>
            <a:r>
              <a:rPr lang="nl-NL" dirty="0"/>
              <a:t> methodes</a:t>
            </a:r>
          </a:p>
          <a:p>
            <a:r>
              <a:rPr lang="nl-NL" dirty="0"/>
              <a:t>Minder Boiler-</a:t>
            </a:r>
            <a:r>
              <a:rPr lang="nl-NL" dirty="0" err="1"/>
              <a:t>plate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90121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D0161-3773-466A-936A-0A1042582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Records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281E664-1C81-4F76-B3FF-77B4ACC77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5997" y="1253331"/>
            <a:ext cx="5529549" cy="54131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AC6ABFD-E04A-40D7-AD1C-38BC21EA63D7}"/>
              </a:ext>
            </a:extLst>
          </p:cNvPr>
          <p:cNvSpPr/>
          <p:nvPr/>
        </p:nvSpPr>
        <p:spPr>
          <a:xfrm>
            <a:off x="6844032" y="3946792"/>
            <a:ext cx="3379046" cy="280974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record </a:t>
            </a:r>
            <a:r>
              <a:rPr lang="en-US" sz="12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Point(</a:t>
            </a:r>
            <a:r>
              <a:rPr lang="en-US" sz="1200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 </a:t>
            </a:r>
            <a:r>
              <a:rPr lang="en-US" sz="12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x, </a:t>
            </a:r>
            <a:r>
              <a:rPr lang="en-US" sz="1200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 </a:t>
            </a:r>
            <a:r>
              <a:rPr lang="en-US" sz="12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y) { }</a:t>
            </a:r>
            <a:endParaRPr lang="nl-NL" sz="2000" dirty="0">
              <a:solidFill>
                <a:srgbClr val="8F9AA4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38E758-1431-49DD-BE1F-D83F74D679B6}"/>
              </a:ext>
            </a:extLst>
          </p:cNvPr>
          <p:cNvSpPr txBox="1">
            <a:spLocks/>
          </p:cNvSpPr>
          <p:nvPr/>
        </p:nvSpPr>
        <p:spPr>
          <a:xfrm>
            <a:off x="6367749" y="1531346"/>
            <a:ext cx="4641971" cy="517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5125" indent="-355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1pPr>
            <a:lvl2pPr marL="801688" indent="-376238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2pPr>
            <a:lvl3pPr marL="1249363" indent="-334963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3pPr>
            <a:lvl4pPr marL="1644650" indent="-27305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4pPr>
            <a:lvl5pPr marL="2092325" indent="-263525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“</a:t>
            </a:r>
            <a:r>
              <a:rPr lang="en-US" sz="2400" dirty="0" err="1"/>
              <a:t>Vroeger</a:t>
            </a:r>
            <a:r>
              <a:rPr lang="en-US" sz="2400" dirty="0"/>
              <a:t>”</a:t>
            </a:r>
          </a:p>
          <a:p>
            <a:pPr marL="9525" indent="0">
              <a:buFontTx/>
              <a:buNone/>
            </a:pPr>
            <a:endParaRPr lang="nl-NL" sz="24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69112BF-CC11-4B05-BF9E-A8A5C58B2386}"/>
              </a:ext>
            </a:extLst>
          </p:cNvPr>
          <p:cNvSpPr txBox="1">
            <a:spLocks/>
          </p:cNvSpPr>
          <p:nvPr/>
        </p:nvSpPr>
        <p:spPr>
          <a:xfrm>
            <a:off x="6844032" y="3429000"/>
            <a:ext cx="4641971" cy="517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5125" indent="-35560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1pPr>
            <a:lvl2pPr marL="801688" indent="-376238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2pPr>
            <a:lvl3pPr marL="1249363" indent="-334963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3pPr>
            <a:lvl4pPr marL="1644650" indent="-273050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4pPr>
            <a:lvl5pPr marL="2092325" indent="-263525" algn="l" defTabSz="914400" rtl="0" eaLnBrk="1" latinLnBrk="0" hangingPunct="1">
              <a:lnSpc>
                <a:spcPts val="3200"/>
              </a:lnSpc>
              <a:spcBef>
                <a:spcPts val="500"/>
              </a:spcBef>
              <a:buSzPct val="90000"/>
              <a:buFontTx/>
              <a:buBlip>
                <a:blip r:embed="rId4"/>
              </a:buBlip>
              <a:tabLst/>
              <a:defRPr sz="2000" kern="1200">
                <a:solidFill>
                  <a:srgbClr val="0F596E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Nu</a:t>
            </a:r>
          </a:p>
          <a:p>
            <a:pPr marL="9525" indent="0">
              <a:buFontTx/>
              <a:buNone/>
            </a:pP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48116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D0161-3773-466A-936A-0A1042582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Sealed</a:t>
            </a:r>
            <a:r>
              <a:rPr lang="nl-NL" dirty="0"/>
              <a:t>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870D1-20F8-4BDE-9468-D4C92014B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07081"/>
          </a:xfrm>
        </p:spPr>
        <p:txBody>
          <a:bodyPr>
            <a:normAutofit/>
          </a:bodyPr>
          <a:lstStyle/>
          <a:p>
            <a:r>
              <a:rPr lang="en-US" sz="1600" dirty="0"/>
              <a:t>Keywords Interfaces/Classes </a:t>
            </a:r>
          </a:p>
          <a:p>
            <a:pPr lvl="1"/>
            <a:r>
              <a:rPr lang="en-US" sz="1600" dirty="0"/>
              <a:t>Permits</a:t>
            </a:r>
          </a:p>
          <a:p>
            <a:pPr lvl="1"/>
            <a:r>
              <a:rPr lang="en-US" sz="1600" dirty="0"/>
              <a:t>sealed, non-sealed</a:t>
            </a:r>
          </a:p>
          <a:p>
            <a:r>
              <a:rPr lang="en-US" sz="1600" dirty="0" err="1"/>
              <a:t>Voorbeelden</a:t>
            </a:r>
            <a:endParaRPr lang="en-US" sz="1600" dirty="0"/>
          </a:p>
          <a:p>
            <a:pPr lvl="1"/>
            <a:r>
              <a:rPr lang="en-US" sz="1600" dirty="0"/>
              <a:t>sealed interface X permits Y1, Y2 , Y… </a:t>
            </a:r>
          </a:p>
          <a:p>
            <a:pPr lvl="1"/>
            <a:r>
              <a:rPr lang="en-US" sz="1600" dirty="0"/>
              <a:t>sealed class X permits Y1, Y2, Y…</a:t>
            </a:r>
          </a:p>
          <a:p>
            <a:r>
              <a:rPr lang="nl-NL" sz="1600" dirty="0"/>
              <a:t>Class methodes</a:t>
            </a:r>
          </a:p>
          <a:p>
            <a:pPr lvl="1"/>
            <a:r>
              <a:rPr lang="nl-NL" sz="1600" dirty="0"/>
              <a:t>.</a:t>
            </a:r>
            <a:r>
              <a:rPr lang="nl-NL" sz="1600" dirty="0" err="1"/>
              <a:t>getPermittedSubclasses</a:t>
            </a:r>
            <a:r>
              <a:rPr lang="nl-NL" sz="1600" dirty="0"/>
              <a:t>()</a:t>
            </a:r>
          </a:p>
          <a:p>
            <a:pPr lvl="1"/>
            <a:r>
              <a:rPr lang="nl-NL" sz="1600" dirty="0"/>
              <a:t>.</a:t>
            </a:r>
            <a:r>
              <a:rPr lang="nl-NL" sz="1600" dirty="0" err="1"/>
              <a:t>isSealed</a:t>
            </a:r>
            <a:r>
              <a:rPr lang="nl-NL" sz="1600" dirty="0"/>
              <a:t>()</a:t>
            </a:r>
          </a:p>
          <a:p>
            <a:pPr marL="425450" lvl="1" indent="0">
              <a:buNone/>
            </a:pPr>
            <a:endParaRPr lang="nl-NL" sz="1600" dirty="0"/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ACF031-DE5A-4EA3-9BE9-B125FA1E1067}"/>
              </a:ext>
            </a:extLst>
          </p:cNvPr>
          <p:cNvSpPr txBox="1"/>
          <p:nvPr/>
        </p:nvSpPr>
        <p:spPr>
          <a:xfrm>
            <a:off x="8970523" y="1718621"/>
            <a:ext cx="2383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Meer controle</a:t>
            </a:r>
          </a:p>
          <a:p>
            <a:endParaRPr lang="nl-NL" dirty="0"/>
          </a:p>
          <a:p>
            <a:r>
              <a:rPr lang="nl-NL" dirty="0"/>
              <a:t>Toekomst</a:t>
            </a:r>
          </a:p>
          <a:p>
            <a:r>
              <a:rPr lang="nl-NL" dirty="0" err="1"/>
              <a:t>Pattern</a:t>
            </a:r>
            <a:r>
              <a:rPr lang="nl-NL" dirty="0"/>
              <a:t> matching </a:t>
            </a:r>
          </a:p>
        </p:txBody>
      </p:sp>
      <p:pic>
        <p:nvPicPr>
          <p:cNvPr id="4098" name="Picture 2" descr="Authorities wake up to profiteering 15 shops sealed in 12 days | Greater  Kashmir">
            <a:extLst>
              <a:ext uri="{FF2B5EF4-FFF2-40B4-BE49-F238E27FC236}">
                <a16:creationId xmlns:a16="http://schemas.microsoft.com/office/drawing/2014/main" id="{7BAB02EF-25FC-4ED1-A741-74369F361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4680" y="3284705"/>
            <a:ext cx="4572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072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D0161-3773-466A-936A-0A1042582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Sealed</a:t>
            </a:r>
            <a:r>
              <a:rPr lang="nl-NL" dirty="0"/>
              <a:t> Classes </a:t>
            </a:r>
            <a:r>
              <a:rPr lang="nl-NL" dirty="0">
                <a:solidFill>
                  <a:srgbClr val="EB6012"/>
                </a:solidFill>
              </a:rPr>
              <a:t>Voorbeeld 1 (class)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33DD4F-2ACF-4EEE-974F-EDB21676CBD3}"/>
              </a:ext>
            </a:extLst>
          </p:cNvPr>
          <p:cNvSpPr/>
          <p:nvPr/>
        </p:nvSpPr>
        <p:spPr>
          <a:xfrm>
            <a:off x="982341" y="1712512"/>
            <a:ext cx="10003305" cy="830997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abstract sealed class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Shape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permits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Line, Circle, Rectangle { </a:t>
            </a:r>
          </a:p>
          <a:p>
            <a:endParaRPr lang="en-US" sz="1600" dirty="0">
              <a:solidFill>
                <a:srgbClr val="8F9AA4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117A4E-4218-4B02-8A9F-3D6110E4407D}"/>
              </a:ext>
            </a:extLst>
          </p:cNvPr>
          <p:cNvSpPr/>
          <p:nvPr/>
        </p:nvSpPr>
        <p:spPr>
          <a:xfrm>
            <a:off x="6095998" y="3231319"/>
            <a:ext cx="4889648" cy="830997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final </a:t>
            </a:r>
            <a:r>
              <a:rPr lang="en-US" sz="1600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class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Line </a:t>
            </a:r>
            <a:r>
              <a:rPr lang="en-US" sz="1600" dirty="0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extends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Shape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 </a:t>
            </a:r>
          </a:p>
          <a:p>
            <a:endParaRPr lang="en-US" sz="1600" dirty="0">
              <a:solidFill>
                <a:srgbClr val="8F9AA4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BD83CC-55C2-42C1-AC2B-320D62AA283C}"/>
              </a:ext>
            </a:extLst>
          </p:cNvPr>
          <p:cNvSpPr/>
          <p:nvPr/>
        </p:nvSpPr>
        <p:spPr>
          <a:xfrm>
            <a:off x="982341" y="3231319"/>
            <a:ext cx="4889648" cy="830997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non-sealed</a:t>
            </a:r>
            <a:r>
              <a:rPr lang="en-US" sz="1600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Rectangle </a:t>
            </a:r>
            <a:r>
              <a:rPr lang="en-US" sz="1600" dirty="0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extends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Shape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 </a:t>
            </a:r>
          </a:p>
          <a:p>
            <a:endParaRPr lang="en-US" sz="1600" dirty="0">
              <a:solidFill>
                <a:srgbClr val="8F9AA4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C698C3-14D2-4C5A-BE9A-29578F3A31F1}"/>
              </a:ext>
            </a:extLst>
          </p:cNvPr>
          <p:cNvSpPr/>
          <p:nvPr/>
        </p:nvSpPr>
        <p:spPr>
          <a:xfrm>
            <a:off x="982342" y="4168161"/>
            <a:ext cx="4889648" cy="830997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final</a:t>
            </a:r>
            <a:r>
              <a:rPr lang="en-US" sz="1600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class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Square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extends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Rectangle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 </a:t>
            </a:r>
          </a:p>
          <a:p>
            <a:endParaRPr lang="en-US" sz="1600" dirty="0">
              <a:solidFill>
                <a:srgbClr val="8F9AA4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D8FE3F-6BE6-4BDE-9A1F-92789187005E}"/>
              </a:ext>
            </a:extLst>
          </p:cNvPr>
          <p:cNvSpPr/>
          <p:nvPr/>
        </p:nvSpPr>
        <p:spPr>
          <a:xfrm>
            <a:off x="6095998" y="4168160"/>
            <a:ext cx="4889648" cy="830997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final</a:t>
            </a:r>
            <a:r>
              <a:rPr lang="en-US" sz="1600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class</a:t>
            </a:r>
            <a:r>
              <a:rPr lang="en-US" sz="1600" b="1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Circle </a:t>
            </a:r>
            <a:r>
              <a:rPr lang="en-US" sz="1600" dirty="0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implements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Shape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 </a:t>
            </a:r>
          </a:p>
          <a:p>
            <a:endParaRPr lang="en-US" sz="1600" dirty="0">
              <a:solidFill>
                <a:srgbClr val="8F9AA4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47586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132EBA-2D7D-794E-8571-C339F1447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D332F72-9C33-824D-8D04-64EB6B409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9904"/>
            <a:ext cx="10515600" cy="4944691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</a:pPr>
            <a:r>
              <a:rPr lang="nl-NL" b="1" dirty="0">
                <a:solidFill>
                  <a:srgbClr val="0F596E"/>
                </a:solidFill>
              </a:rPr>
              <a:t>Wie zijn wij</a:t>
            </a:r>
          </a:p>
          <a:p>
            <a:pPr>
              <a:lnSpc>
                <a:spcPct val="160000"/>
              </a:lnSpc>
            </a:pPr>
            <a:r>
              <a:rPr lang="nl-NL" b="1" dirty="0" err="1">
                <a:solidFill>
                  <a:srgbClr val="0F596E"/>
                </a:solidFill>
              </a:rPr>
              <a:t>What’s</a:t>
            </a:r>
            <a:r>
              <a:rPr lang="nl-NL" b="1" dirty="0">
                <a:solidFill>
                  <a:srgbClr val="0F596E"/>
                </a:solidFill>
              </a:rPr>
              <a:t> new 12 .. 17</a:t>
            </a:r>
            <a:endParaRPr lang="nl-NL" b="1" dirty="0"/>
          </a:p>
          <a:p>
            <a:pPr>
              <a:lnSpc>
                <a:spcPct val="160000"/>
              </a:lnSpc>
            </a:pPr>
            <a:r>
              <a:rPr lang="nl-NL" b="1" dirty="0"/>
              <a:t>NPE</a:t>
            </a:r>
          </a:p>
          <a:p>
            <a:pPr>
              <a:lnSpc>
                <a:spcPct val="160000"/>
              </a:lnSpc>
            </a:pPr>
            <a:r>
              <a:rPr lang="nl-NL" b="1" dirty="0"/>
              <a:t>Switch </a:t>
            </a:r>
            <a:r>
              <a:rPr lang="nl-NL" b="1" dirty="0" err="1"/>
              <a:t>expressions</a:t>
            </a:r>
            <a:endParaRPr lang="nl-NL" b="1" dirty="0"/>
          </a:p>
          <a:p>
            <a:pPr>
              <a:lnSpc>
                <a:spcPct val="160000"/>
              </a:lnSpc>
            </a:pPr>
            <a:r>
              <a:rPr lang="nl-NL" b="1" dirty="0" err="1"/>
              <a:t>Textblocks</a:t>
            </a:r>
            <a:endParaRPr lang="nl-NL" b="1" dirty="0"/>
          </a:p>
          <a:p>
            <a:pPr>
              <a:lnSpc>
                <a:spcPct val="160000"/>
              </a:lnSpc>
            </a:pPr>
            <a:r>
              <a:rPr lang="nl-NL" b="1" dirty="0" err="1"/>
              <a:t>Warnings</a:t>
            </a:r>
            <a:r>
              <a:rPr lang="nl-NL" b="1" dirty="0"/>
              <a:t> </a:t>
            </a:r>
            <a:r>
              <a:rPr lang="nl-NL" b="1" dirty="0" err="1"/>
              <a:t>for</a:t>
            </a:r>
            <a:r>
              <a:rPr lang="nl-NL" b="1" dirty="0"/>
              <a:t> Value-</a:t>
            </a:r>
            <a:r>
              <a:rPr lang="nl-NL" b="1" dirty="0" err="1"/>
              <a:t>Based</a:t>
            </a:r>
            <a:r>
              <a:rPr lang="nl-NL" b="1" dirty="0"/>
              <a:t> Classes</a:t>
            </a:r>
          </a:p>
          <a:p>
            <a:pPr>
              <a:lnSpc>
                <a:spcPct val="160000"/>
              </a:lnSpc>
            </a:pPr>
            <a:r>
              <a:rPr lang="nl-NL" b="1" dirty="0" err="1"/>
              <a:t>Pattern</a:t>
            </a:r>
            <a:r>
              <a:rPr lang="nl-NL" b="1" dirty="0"/>
              <a:t> matching </a:t>
            </a:r>
            <a:r>
              <a:rPr lang="nl-NL" b="1" dirty="0" err="1"/>
              <a:t>instanceof</a:t>
            </a:r>
            <a:endParaRPr lang="nl-NL" b="1" dirty="0"/>
          </a:p>
          <a:p>
            <a:pPr>
              <a:lnSpc>
                <a:spcPct val="160000"/>
              </a:lnSpc>
            </a:pPr>
            <a:r>
              <a:rPr lang="nl-NL" b="1" dirty="0"/>
              <a:t>Records</a:t>
            </a:r>
          </a:p>
          <a:p>
            <a:pPr>
              <a:lnSpc>
                <a:spcPct val="160000"/>
              </a:lnSpc>
            </a:pPr>
            <a:r>
              <a:rPr lang="nl-NL" b="1" dirty="0" err="1"/>
              <a:t>Sealed</a:t>
            </a:r>
            <a:r>
              <a:rPr lang="nl-NL" b="1" dirty="0"/>
              <a:t> classes</a:t>
            </a:r>
          </a:p>
          <a:p>
            <a:pPr>
              <a:lnSpc>
                <a:spcPct val="160000"/>
              </a:lnSpc>
            </a:pPr>
            <a:r>
              <a:rPr lang="nl-NL" b="1" dirty="0"/>
              <a:t>Virtual </a:t>
            </a:r>
            <a:r>
              <a:rPr lang="nl-NL" b="1" dirty="0" err="1"/>
              <a:t>threads</a:t>
            </a:r>
            <a:endParaRPr lang="nl-NL" b="1" dirty="0"/>
          </a:p>
        </p:txBody>
      </p:sp>
    </p:spTree>
    <p:extLst>
      <p:ext uri="{BB962C8B-B14F-4D97-AF65-F5344CB8AC3E}">
        <p14:creationId xmlns:p14="http://schemas.microsoft.com/office/powerpoint/2010/main" val="29478739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D0161-3773-466A-936A-0A1042582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Sealed</a:t>
            </a:r>
            <a:r>
              <a:rPr lang="nl-NL" dirty="0"/>
              <a:t> Classes </a:t>
            </a:r>
            <a:r>
              <a:rPr lang="nl-NL" dirty="0">
                <a:solidFill>
                  <a:srgbClr val="EB6012"/>
                </a:solidFill>
              </a:rPr>
              <a:t>Voorbeeld 2 (interface &amp; record)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1368BE-0298-43A9-974D-F123726AFC5E}"/>
              </a:ext>
            </a:extLst>
          </p:cNvPr>
          <p:cNvSpPr/>
          <p:nvPr/>
        </p:nvSpPr>
        <p:spPr>
          <a:xfrm>
            <a:off x="982800" y="1713600"/>
            <a:ext cx="6513153" cy="830997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Interface sealed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Shape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permits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Line, Circle, Rectangle { </a:t>
            </a: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CA43C2-9312-48E8-B55F-A747980F442A}"/>
              </a:ext>
            </a:extLst>
          </p:cNvPr>
          <p:cNvSpPr/>
          <p:nvPr/>
        </p:nvSpPr>
        <p:spPr>
          <a:xfrm>
            <a:off x="982799" y="3233495"/>
            <a:ext cx="6513153" cy="830997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record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Line </a:t>
            </a:r>
            <a:r>
              <a:rPr lang="en-US" sz="1600" dirty="0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implements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Shape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 </a:t>
            </a:r>
          </a:p>
          <a:p>
            <a:endParaRPr lang="en-US" sz="1600" dirty="0">
              <a:solidFill>
                <a:srgbClr val="8F9AA4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59A239-66AC-4D24-AAEC-59DA62F2F960}"/>
              </a:ext>
            </a:extLst>
          </p:cNvPr>
          <p:cNvSpPr/>
          <p:nvPr/>
        </p:nvSpPr>
        <p:spPr>
          <a:xfrm>
            <a:off x="982800" y="4168800"/>
            <a:ext cx="6513151" cy="830997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record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Circle </a:t>
            </a:r>
            <a:r>
              <a:rPr lang="en-US" sz="1600" dirty="0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implements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Shape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 </a:t>
            </a:r>
          </a:p>
          <a:p>
            <a:endParaRPr lang="en-US" sz="1600" dirty="0">
              <a:solidFill>
                <a:srgbClr val="8F9AA4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0B258DB-4F8F-4FBD-B3FD-94D16530E276}"/>
              </a:ext>
            </a:extLst>
          </p:cNvPr>
          <p:cNvSpPr/>
          <p:nvPr/>
        </p:nvSpPr>
        <p:spPr>
          <a:xfrm>
            <a:off x="982801" y="5104105"/>
            <a:ext cx="6513152" cy="830997"/>
          </a:xfrm>
          <a:prstGeom prst="rect">
            <a:avLst/>
          </a:prstGeom>
          <a:solidFill>
            <a:srgbClr val="2B2B2B"/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ED7D31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record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Rectangle </a:t>
            </a:r>
            <a:r>
              <a:rPr lang="en-US" sz="1600" dirty="0">
                <a:solidFill>
                  <a:srgbClr val="EB6012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implements 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Shape</a:t>
            </a:r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{ </a:t>
            </a:r>
          </a:p>
          <a:p>
            <a:endParaRPr lang="en-US" sz="1600" dirty="0">
              <a:solidFill>
                <a:srgbClr val="8F9AA4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8F9AA4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158156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D0161-3773-466A-936A-0A1042582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Virtual thread</a:t>
            </a:r>
            <a:endParaRPr lang="nl-N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6A8EF30-AABE-4865-9A8F-6F6E987C2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472" y="1825624"/>
            <a:ext cx="10515600" cy="4507081"/>
          </a:xfrm>
        </p:spPr>
        <p:txBody>
          <a:bodyPr>
            <a:normAutofit/>
          </a:bodyPr>
          <a:lstStyle/>
          <a:p>
            <a:pPr marL="9525" indent="0">
              <a:buNone/>
            </a:pPr>
            <a:r>
              <a:rPr lang="nl-NL" sz="1600"/>
              <a:t>Project Loom</a:t>
            </a:r>
          </a:p>
          <a:p>
            <a:r>
              <a:rPr lang="nl-NL" sz="1600"/>
              <a:t>Virtual thread  is een Thread</a:t>
            </a:r>
          </a:p>
          <a:p>
            <a:pPr lvl="1"/>
            <a:r>
              <a:rPr lang="nl-NL" sz="1600"/>
              <a:t>Thread api</a:t>
            </a:r>
          </a:p>
          <a:p>
            <a:pPr lvl="1"/>
            <a:r>
              <a:rPr lang="en-US" sz="1600"/>
              <a:t>Blocking</a:t>
            </a:r>
          </a:p>
          <a:p>
            <a:pPr lvl="1"/>
            <a:r>
              <a:rPr lang="en-US" sz="1600"/>
              <a:t>Creating</a:t>
            </a:r>
          </a:p>
          <a:p>
            <a:r>
              <a:rPr lang="en-US" sz="1600"/>
              <a:t>Voorbereiden voor virtualthreads</a:t>
            </a:r>
          </a:p>
          <a:p>
            <a:pPr lvl="1"/>
            <a:r>
              <a:rPr lang="en-US" sz="1600"/>
              <a:t>Gebruik java.concurrency.* i.p.v. synchronized lock  (blocks the worker thread)</a:t>
            </a:r>
          </a:p>
          <a:p>
            <a:pPr lvl="1"/>
            <a:r>
              <a:rPr lang="en-US" sz="1600"/>
              <a:t>Reduceer gebruik van thread locals </a:t>
            </a:r>
          </a:p>
          <a:p>
            <a:pPr lvl="1"/>
            <a:r>
              <a:rPr lang="en-US" sz="1600"/>
              <a:t>Reduceer gebruik van geheugen per thread/request data</a:t>
            </a:r>
          </a:p>
          <a:p>
            <a:pPr lvl="1"/>
            <a:endParaRPr lang="en-US" sz="1600"/>
          </a:p>
          <a:p>
            <a:pPr lvl="1"/>
            <a:endParaRPr lang="en-US" sz="1600"/>
          </a:p>
          <a:p>
            <a:pPr marL="425450" lvl="1" indent="0">
              <a:buNone/>
            </a:pPr>
            <a:endParaRPr lang="en-US" sz="1600" dirty="0"/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A37D1704-9785-4596-8D70-8C852E638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0743" y="1279241"/>
            <a:ext cx="3083442" cy="347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047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5D51B4-A1A7-F34D-B2D4-56E49F59A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EB6012"/>
                </a:solidFill>
              </a:rPr>
              <a:t>Lets do stuff</a:t>
            </a:r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CCED73-A516-42E6-8990-B67F2E296099}"/>
              </a:ext>
            </a:extLst>
          </p:cNvPr>
          <p:cNvSpPr txBox="1"/>
          <p:nvPr/>
        </p:nvSpPr>
        <p:spPr>
          <a:xfrm>
            <a:off x="6321598" y="1564394"/>
            <a:ext cx="4913523" cy="2564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https://github.com/avdrovaart/workshop12-17</a:t>
            </a:r>
          </a:p>
          <a:p>
            <a:endParaRPr lang="nl-NL" dirty="0"/>
          </a:p>
          <a:p>
            <a:pPr>
              <a:lnSpc>
                <a:spcPts val="3200"/>
              </a:lnSpc>
              <a:buSzPct val="90000"/>
            </a:pPr>
            <a:r>
              <a:rPr lang="nl-NL" dirty="0">
                <a:solidFill>
                  <a:srgbClr val="0F596E"/>
                </a:solidFill>
              </a:rPr>
              <a:t>Benodigdheden:</a:t>
            </a:r>
          </a:p>
          <a:p>
            <a:pPr marL="285750" indent="-285750">
              <a:lnSpc>
                <a:spcPts val="3200"/>
              </a:lnSpc>
              <a:buSzPct val="90000"/>
              <a:buBlip>
                <a:blip r:embed="rId3"/>
              </a:buBlip>
            </a:pPr>
            <a:r>
              <a:rPr lang="en-US" dirty="0">
                <a:solidFill>
                  <a:srgbClr val="0F596E"/>
                </a:solidFill>
              </a:rPr>
              <a:t>Git</a:t>
            </a:r>
          </a:p>
          <a:p>
            <a:pPr marL="285750" indent="-285750">
              <a:lnSpc>
                <a:spcPts val="3200"/>
              </a:lnSpc>
              <a:buSzPct val="90000"/>
              <a:buBlip>
                <a:blip r:embed="rId3"/>
              </a:buBlip>
            </a:pPr>
            <a:r>
              <a:rPr lang="en-US" dirty="0">
                <a:solidFill>
                  <a:srgbClr val="0F596E"/>
                </a:solidFill>
              </a:rPr>
              <a:t>Docker / </a:t>
            </a:r>
            <a:r>
              <a:rPr lang="nl-NL" dirty="0" err="1">
                <a:solidFill>
                  <a:srgbClr val="0F596E"/>
                </a:solidFill>
              </a:rPr>
              <a:t>Podman</a:t>
            </a:r>
            <a:endParaRPr lang="nl-NL" dirty="0">
              <a:solidFill>
                <a:srgbClr val="0F596E"/>
              </a:solidFill>
            </a:endParaRPr>
          </a:p>
          <a:p>
            <a:pPr marL="285750" indent="-285750">
              <a:lnSpc>
                <a:spcPts val="3200"/>
              </a:lnSpc>
              <a:buSzPct val="90000"/>
              <a:buBlip>
                <a:blip r:embed="rId3"/>
              </a:buBlip>
            </a:pPr>
            <a:r>
              <a:rPr lang="en-US" dirty="0">
                <a:solidFill>
                  <a:srgbClr val="0F596E"/>
                </a:solidFill>
              </a:rPr>
              <a:t>Je </a:t>
            </a:r>
            <a:r>
              <a:rPr lang="nl-NL" dirty="0">
                <a:solidFill>
                  <a:srgbClr val="0F596E"/>
                </a:solidFill>
              </a:rPr>
              <a:t>favoriete</a:t>
            </a:r>
            <a:r>
              <a:rPr lang="en-US" dirty="0">
                <a:solidFill>
                  <a:srgbClr val="0F596E"/>
                </a:solidFill>
              </a:rPr>
              <a:t> IDE</a:t>
            </a:r>
          </a:p>
          <a:p>
            <a:endParaRPr lang="nl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3E2107-44BF-4E32-AE35-C4A45501C0A7}"/>
              </a:ext>
            </a:extLst>
          </p:cNvPr>
          <p:cNvSpPr txBox="1"/>
          <p:nvPr/>
        </p:nvSpPr>
        <p:spPr>
          <a:xfrm>
            <a:off x="6321597" y="4421230"/>
            <a:ext cx="49135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b="1" dirty="0"/>
              <a:t>Heb je ideeën of wil je iets organiseren mail dan naar </a:t>
            </a:r>
            <a:r>
              <a:rPr lang="nl-NL" sz="2000" b="1" dirty="0">
                <a:hlinkClick r:id="rId4"/>
              </a:rPr>
              <a:t>java@intraffic.nl</a:t>
            </a:r>
            <a:r>
              <a:rPr lang="nl-NL" sz="2000" b="1" dirty="0"/>
              <a:t>. We helpen je graag hierbij!</a:t>
            </a:r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41B033FE-D74A-420B-BE5D-181682A986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4175" y="1564394"/>
            <a:ext cx="2662484" cy="4795284"/>
          </a:xfrm>
          <a:prstGeom prst="rect">
            <a:avLst/>
          </a:prstGeom>
        </p:spPr>
      </p:pic>
      <p:pic>
        <p:nvPicPr>
          <p:cNvPr id="14" name="Content Placeholder 13" descr="Icon&#10;&#10;Description automatically generated">
            <a:extLst>
              <a:ext uri="{FF2B5EF4-FFF2-40B4-BE49-F238E27FC236}">
                <a16:creationId xmlns:a16="http://schemas.microsoft.com/office/drawing/2014/main" id="{3F010DA6-DA0F-457B-85EC-FBEA0EB6E35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6"/>
          <a:stretch>
            <a:fillRect/>
          </a:stretch>
        </p:blipFill>
        <p:spPr>
          <a:xfrm>
            <a:off x="596562" y="1347641"/>
            <a:ext cx="1065094" cy="1592262"/>
          </a:xfrm>
        </p:spPr>
      </p:pic>
    </p:spTree>
    <p:extLst>
      <p:ext uri="{BB962C8B-B14F-4D97-AF65-F5344CB8AC3E}">
        <p14:creationId xmlns:p14="http://schemas.microsoft.com/office/powerpoint/2010/main" val="39835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860A8335-E75C-544C-B323-3D23AB7EC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Wie zijn wij:</a:t>
            </a:r>
            <a:endParaRPr lang="nl-NL" dirty="0">
              <a:solidFill>
                <a:srgbClr val="EB6012"/>
              </a:solidFill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69C9AE0-9F8E-A242-AC97-77D403AAE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800" y="1509310"/>
            <a:ext cx="10398405" cy="5242363"/>
          </a:xfrm>
        </p:spPr>
        <p:txBody>
          <a:bodyPr numCol="1">
            <a:normAutofit/>
          </a:bodyPr>
          <a:lstStyle/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2900" dirty="0"/>
              <a:t>java@intraffic.nl</a:t>
            </a:r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2900" dirty="0"/>
              <a:t>6 leden uit diverse teams o.l.v. Bob</a:t>
            </a:r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2900" dirty="0"/>
              <a:t>Maandelijkse bijeenkomst</a:t>
            </a:r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2900" dirty="0"/>
              <a:t>Doel kennisdeling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2900" dirty="0"/>
              <a:t>1x per maand </a:t>
            </a:r>
            <a:r>
              <a:rPr lang="nl-NL" sz="2900" dirty="0" err="1"/>
              <a:t>vakpraat</a:t>
            </a:r>
            <a:r>
              <a:rPr lang="nl-NL" sz="2900" dirty="0"/>
              <a:t>/workshop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2900" dirty="0" err="1"/>
              <a:t>Confluence</a:t>
            </a:r>
            <a:r>
              <a:rPr lang="nl-NL" sz="2900" dirty="0"/>
              <a:t> pagina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2900" dirty="0"/>
              <a:t>Vraagbaak voor projecten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2900" dirty="0"/>
              <a:t>Richtinggevend / Ondersteuning</a:t>
            </a:r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2900" dirty="0"/>
              <a:t>Gratis lid van NL-JUG</a:t>
            </a:r>
          </a:p>
          <a:p>
            <a:pPr>
              <a:lnSpc>
                <a:spcPct val="120000"/>
              </a:lnSpc>
              <a:spcBef>
                <a:spcPts val="200"/>
              </a:spcBef>
            </a:pPr>
            <a:endParaRPr lang="nl-NL" sz="2900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endParaRPr lang="nl-NL" sz="2900" b="1" dirty="0"/>
          </a:p>
        </p:txBody>
      </p:sp>
    </p:spTree>
    <p:extLst>
      <p:ext uri="{BB962C8B-B14F-4D97-AF65-F5344CB8AC3E}">
        <p14:creationId xmlns:p14="http://schemas.microsoft.com/office/powerpoint/2010/main" val="398167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860A8335-E75C-544C-B323-3D23AB7EC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Java 12 .. 17</a:t>
            </a:r>
            <a:endParaRPr lang="nl-NL" dirty="0">
              <a:solidFill>
                <a:srgbClr val="EB6012"/>
              </a:solidFill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69C9AE0-9F8E-A242-AC97-77D403AAE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386" y="1180214"/>
            <a:ext cx="12000614" cy="5571460"/>
          </a:xfrm>
        </p:spPr>
        <p:txBody>
          <a:bodyPr numCol="3">
            <a:normAutofit fontScale="47500" lnSpcReduction="20000"/>
          </a:bodyPr>
          <a:lstStyle/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3800" b="1" dirty="0"/>
              <a:t>Java 12</a:t>
            </a:r>
            <a:r>
              <a:rPr lang="nl-NL" sz="3800" b="1" dirty="0">
                <a:solidFill>
                  <a:srgbClr val="EB6012"/>
                </a:solidFill>
              </a:rPr>
              <a:t> (19-03-2019)</a:t>
            </a:r>
            <a:endParaRPr lang="nl-NL" sz="3800" b="1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Shenandoah</a:t>
            </a:r>
            <a:r>
              <a:rPr lang="nl-NL" dirty="0"/>
              <a:t>: A Low-</a:t>
            </a:r>
            <a:r>
              <a:rPr lang="nl-NL" dirty="0" err="1"/>
              <a:t>Pause</a:t>
            </a:r>
            <a:r>
              <a:rPr lang="nl-NL" dirty="0"/>
              <a:t>-Time </a:t>
            </a:r>
            <a:r>
              <a:rPr lang="nl-NL" dirty="0" err="1"/>
              <a:t>Garbage</a:t>
            </a:r>
            <a:r>
              <a:rPr lang="nl-NL" dirty="0"/>
              <a:t> Collector (</a:t>
            </a:r>
            <a:r>
              <a:rPr lang="nl-NL" dirty="0" err="1"/>
              <a:t>Experimental</a:t>
            </a:r>
            <a:r>
              <a:rPr lang="nl-NL" dirty="0"/>
              <a:t>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Microbenchmark Suite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Switch </a:t>
            </a:r>
            <a:r>
              <a:rPr lang="nl-NL" dirty="0" err="1"/>
              <a:t>Expressions</a:t>
            </a:r>
            <a:r>
              <a:rPr lang="nl-NL" dirty="0"/>
              <a:t> (Preview)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JVM Constants API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One</a:t>
            </a:r>
            <a:r>
              <a:rPr lang="nl-NL" dirty="0"/>
              <a:t> AArch64 Port,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Two</a:t>
            </a:r>
            <a:endParaRPr lang="nl-NL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Default CDS </a:t>
            </a:r>
            <a:r>
              <a:rPr lang="nl-NL" dirty="0" err="1"/>
              <a:t>Archives</a:t>
            </a:r>
            <a:endParaRPr lang="nl-NL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Abortable</a:t>
            </a:r>
            <a:r>
              <a:rPr lang="nl-NL" dirty="0"/>
              <a:t> Mixed </a:t>
            </a:r>
            <a:r>
              <a:rPr lang="nl-NL" dirty="0" err="1"/>
              <a:t>Collections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G1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Promptly</a:t>
            </a:r>
            <a:r>
              <a:rPr lang="nl-NL" dirty="0"/>
              <a:t> Return </a:t>
            </a:r>
            <a:r>
              <a:rPr lang="nl-NL" dirty="0" err="1"/>
              <a:t>Unused</a:t>
            </a:r>
            <a:r>
              <a:rPr lang="nl-NL" dirty="0"/>
              <a:t> </a:t>
            </a:r>
            <a:r>
              <a:rPr lang="nl-NL" dirty="0" err="1"/>
              <a:t>Committed</a:t>
            </a:r>
            <a:r>
              <a:rPr lang="nl-NL" dirty="0"/>
              <a:t> Memory </a:t>
            </a:r>
            <a:r>
              <a:rPr lang="nl-NL" dirty="0" err="1"/>
              <a:t>from</a:t>
            </a:r>
            <a:r>
              <a:rPr lang="nl-NL" dirty="0"/>
              <a:t> G1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endParaRPr lang="nl-NL" dirty="0"/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3800" b="1" dirty="0"/>
              <a:t>Java 13</a:t>
            </a:r>
            <a:r>
              <a:rPr lang="nl-NL" sz="3800" b="1" dirty="0">
                <a:solidFill>
                  <a:srgbClr val="EB6012"/>
                </a:solidFill>
              </a:rPr>
              <a:t> (17-09-2019)</a:t>
            </a:r>
            <a:endParaRPr lang="nl-NL" sz="3800" b="1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dirty="0"/>
              <a:t>Dynamic CDS Archives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dirty="0"/>
              <a:t>ZGC: Uncommit Unused Memory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dirty="0"/>
              <a:t>Reimplement the Legacy Socket API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dirty="0"/>
              <a:t>Switch Expressions (Preview)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dirty="0"/>
              <a:t>Text Blocks (Preview)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endParaRPr lang="en-US" dirty="0"/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3800" b="1" dirty="0"/>
              <a:t>Java 14</a:t>
            </a:r>
            <a:r>
              <a:rPr lang="nl-NL" sz="3800" b="1" dirty="0">
                <a:solidFill>
                  <a:srgbClr val="EB6012"/>
                </a:solidFill>
              </a:rPr>
              <a:t> (17-03-2020)</a:t>
            </a:r>
            <a:endParaRPr lang="nl-NL" sz="3800" b="1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Pattern</a:t>
            </a:r>
            <a:r>
              <a:rPr lang="nl-NL" dirty="0"/>
              <a:t> Matching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instanceof</a:t>
            </a:r>
            <a:r>
              <a:rPr lang="nl-NL" dirty="0"/>
              <a:t> (Preview)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Packaging</a:t>
            </a:r>
            <a:r>
              <a:rPr lang="nl-NL" dirty="0"/>
              <a:t> Tool (Incubator)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NUMA-</a:t>
            </a:r>
            <a:r>
              <a:rPr lang="nl-NL" dirty="0" err="1"/>
              <a:t>Aware</a:t>
            </a:r>
            <a:r>
              <a:rPr lang="nl-NL" dirty="0"/>
              <a:t> Memory </a:t>
            </a:r>
            <a:r>
              <a:rPr lang="nl-NL" dirty="0" err="1"/>
              <a:t>Allocation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G1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JFR Event Streaming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Non-</a:t>
            </a:r>
            <a:r>
              <a:rPr lang="nl-NL" dirty="0" err="1"/>
              <a:t>Volatile</a:t>
            </a:r>
            <a:r>
              <a:rPr lang="nl-NL" dirty="0"/>
              <a:t> </a:t>
            </a:r>
            <a:r>
              <a:rPr lang="nl-NL" dirty="0" err="1"/>
              <a:t>Mapped</a:t>
            </a:r>
            <a:r>
              <a:rPr lang="nl-NL" dirty="0"/>
              <a:t> Byte Buffers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3500" b="1" dirty="0" err="1"/>
              <a:t>Helpful</a:t>
            </a:r>
            <a:r>
              <a:rPr lang="nl-NL" sz="3500" b="1" dirty="0"/>
              <a:t> </a:t>
            </a:r>
            <a:r>
              <a:rPr lang="nl-NL" sz="3500" b="1" dirty="0" err="1"/>
              <a:t>NullPointerExceptions</a:t>
            </a:r>
            <a:endParaRPr lang="nl-NL" sz="3500" b="1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Records (Preview)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3500" b="1" dirty="0"/>
              <a:t>Switch </a:t>
            </a:r>
            <a:r>
              <a:rPr lang="nl-NL" sz="3500" b="1" dirty="0" err="1"/>
              <a:t>Expressions</a:t>
            </a:r>
            <a:r>
              <a:rPr lang="nl-NL" sz="3500" b="1" dirty="0"/>
              <a:t> (Standard)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Deprecate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Solaris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SPARC Ports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Remove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Concurrent Mark </a:t>
            </a:r>
            <a:r>
              <a:rPr lang="nl-NL" dirty="0" err="1"/>
              <a:t>Sweep</a:t>
            </a:r>
            <a:r>
              <a:rPr lang="nl-NL" dirty="0"/>
              <a:t> (CMS) </a:t>
            </a:r>
            <a:r>
              <a:rPr lang="nl-NL" dirty="0" err="1"/>
              <a:t>Garbage</a:t>
            </a:r>
            <a:r>
              <a:rPr lang="nl-NL" dirty="0"/>
              <a:t> Collector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ZGC on </a:t>
            </a:r>
            <a:r>
              <a:rPr lang="nl-NL" dirty="0" err="1"/>
              <a:t>macOS</a:t>
            </a:r>
            <a:endParaRPr lang="nl-NL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ZGC on Windows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Deprecate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ParallelScavenge</a:t>
            </a:r>
            <a:r>
              <a:rPr lang="nl-NL" dirty="0"/>
              <a:t> + </a:t>
            </a:r>
            <a:r>
              <a:rPr lang="nl-NL" dirty="0" err="1"/>
              <a:t>SerialOld</a:t>
            </a:r>
            <a:r>
              <a:rPr lang="nl-NL" dirty="0"/>
              <a:t> GC Combination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Remove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Pack200 Tools </a:t>
            </a:r>
            <a:r>
              <a:rPr lang="nl-NL" dirty="0" err="1"/>
              <a:t>and</a:t>
            </a:r>
            <a:r>
              <a:rPr lang="nl-NL" dirty="0"/>
              <a:t> API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Text</a:t>
            </a:r>
            <a:r>
              <a:rPr lang="nl-NL" dirty="0"/>
              <a:t> Blocks (Second 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Foreign</a:t>
            </a:r>
            <a:r>
              <a:rPr lang="nl-NL" dirty="0"/>
              <a:t>-Memory Access API (Incubator)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endParaRPr lang="nl-NL" dirty="0"/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3800" b="1" dirty="0"/>
              <a:t>Java 15</a:t>
            </a:r>
            <a:r>
              <a:rPr lang="nl-NL" sz="3800" b="1" dirty="0">
                <a:solidFill>
                  <a:srgbClr val="EB6012"/>
                </a:solidFill>
              </a:rPr>
              <a:t> (15-09-2020)</a:t>
            </a:r>
            <a:endParaRPr lang="nl-NL" sz="3800" b="1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Edwards-Curve Digital </a:t>
            </a:r>
            <a:r>
              <a:rPr lang="nl-NL" dirty="0" err="1"/>
              <a:t>Signature</a:t>
            </a:r>
            <a:r>
              <a:rPr lang="nl-NL" dirty="0"/>
              <a:t> </a:t>
            </a:r>
            <a:r>
              <a:rPr lang="nl-NL" dirty="0" err="1"/>
              <a:t>Algorithm</a:t>
            </a:r>
            <a:r>
              <a:rPr lang="nl-NL" dirty="0"/>
              <a:t> (</a:t>
            </a:r>
            <a:r>
              <a:rPr lang="nl-NL" dirty="0" err="1"/>
              <a:t>EdDSA</a:t>
            </a:r>
            <a:r>
              <a:rPr lang="nl-NL" dirty="0"/>
              <a:t>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Sealed</a:t>
            </a:r>
            <a:r>
              <a:rPr lang="nl-NL" dirty="0"/>
              <a:t> Classes (Preview)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Hidden</a:t>
            </a:r>
            <a:r>
              <a:rPr lang="nl-NL" dirty="0"/>
              <a:t> Classes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Remove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Nashorn</a:t>
            </a:r>
            <a:r>
              <a:rPr lang="nl-NL" dirty="0"/>
              <a:t> </a:t>
            </a:r>
            <a:r>
              <a:rPr lang="nl-NL" dirty="0" err="1"/>
              <a:t>JavaScript</a:t>
            </a:r>
            <a:r>
              <a:rPr lang="nl-NL" dirty="0"/>
              <a:t> Engine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Reimplement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Legacy</a:t>
            </a:r>
            <a:r>
              <a:rPr lang="nl-NL" dirty="0"/>
              <a:t> </a:t>
            </a:r>
            <a:r>
              <a:rPr lang="nl-NL" dirty="0" err="1"/>
              <a:t>DatagramSocket</a:t>
            </a:r>
            <a:r>
              <a:rPr lang="nl-NL" dirty="0"/>
              <a:t> API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Disable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Deprecate</a:t>
            </a:r>
            <a:r>
              <a:rPr lang="nl-NL" dirty="0"/>
              <a:t> </a:t>
            </a:r>
            <a:r>
              <a:rPr lang="nl-NL" dirty="0" err="1"/>
              <a:t>Biased</a:t>
            </a:r>
            <a:r>
              <a:rPr lang="nl-NL" dirty="0"/>
              <a:t> </a:t>
            </a:r>
            <a:r>
              <a:rPr lang="nl-NL" dirty="0" err="1"/>
              <a:t>Locking</a:t>
            </a:r>
            <a:endParaRPr lang="nl-NL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Pattern</a:t>
            </a:r>
            <a:r>
              <a:rPr lang="nl-NL" dirty="0"/>
              <a:t> Matching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instanceof</a:t>
            </a:r>
            <a:r>
              <a:rPr lang="nl-NL" dirty="0"/>
              <a:t> (Second 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ZGC: A </a:t>
            </a:r>
            <a:r>
              <a:rPr lang="nl-NL" dirty="0" err="1"/>
              <a:t>Scalable</a:t>
            </a:r>
            <a:r>
              <a:rPr lang="nl-NL" dirty="0"/>
              <a:t> Low-</a:t>
            </a:r>
            <a:r>
              <a:rPr lang="nl-NL" dirty="0" err="1"/>
              <a:t>Latency</a:t>
            </a:r>
            <a:r>
              <a:rPr lang="nl-NL" dirty="0"/>
              <a:t> </a:t>
            </a:r>
            <a:r>
              <a:rPr lang="nl-NL" dirty="0" err="1"/>
              <a:t>Garbage</a:t>
            </a:r>
            <a:r>
              <a:rPr lang="nl-NL" dirty="0"/>
              <a:t> Collector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3500" b="1" dirty="0" err="1"/>
              <a:t>Text</a:t>
            </a:r>
            <a:r>
              <a:rPr lang="nl-NL" sz="3500" b="1" dirty="0"/>
              <a:t> Blocks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Shenandoah</a:t>
            </a:r>
            <a:r>
              <a:rPr lang="nl-NL" dirty="0"/>
              <a:t>: A Low-</a:t>
            </a:r>
            <a:r>
              <a:rPr lang="nl-NL" dirty="0" err="1"/>
              <a:t>Pause</a:t>
            </a:r>
            <a:r>
              <a:rPr lang="nl-NL" dirty="0"/>
              <a:t>-Time </a:t>
            </a:r>
            <a:r>
              <a:rPr lang="nl-NL" dirty="0" err="1"/>
              <a:t>Garbage</a:t>
            </a:r>
            <a:r>
              <a:rPr lang="nl-NL" dirty="0"/>
              <a:t> Collector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Remove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Solaris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SPARC Ports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Foreign</a:t>
            </a:r>
            <a:r>
              <a:rPr lang="nl-NL" dirty="0"/>
              <a:t>-Memory Access API (Second Incubator)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Records (Second 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Deprecate</a:t>
            </a:r>
            <a:r>
              <a:rPr lang="nl-NL" dirty="0"/>
              <a:t> RMI </a:t>
            </a:r>
            <a:r>
              <a:rPr lang="nl-NL" dirty="0" err="1"/>
              <a:t>Activation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Removal</a:t>
            </a:r>
            <a:endParaRPr lang="nl-NL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endParaRPr lang="nl-NL" dirty="0"/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3800" b="1" dirty="0"/>
              <a:t>Java 16 </a:t>
            </a:r>
            <a:r>
              <a:rPr lang="nl-NL" sz="3800" b="1" dirty="0">
                <a:solidFill>
                  <a:srgbClr val="EB6012"/>
                </a:solidFill>
              </a:rPr>
              <a:t>(16-03-2021)</a:t>
            </a:r>
            <a:endParaRPr lang="nl-NL" sz="3800" b="1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Vector API (Incubator)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Enable</a:t>
            </a:r>
            <a:r>
              <a:rPr lang="nl-NL" dirty="0"/>
              <a:t> C++14 Language Features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Migrate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Mercurial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Git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Migrate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GitHub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ZGC: Concurrent Thread-Stack Processing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Unix-Domain Socket </a:t>
            </a:r>
            <a:r>
              <a:rPr lang="nl-NL" dirty="0" err="1"/>
              <a:t>Channels</a:t>
            </a:r>
            <a:endParaRPr lang="nl-NL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Alpine Linux Port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Elastic</a:t>
            </a:r>
            <a:r>
              <a:rPr lang="nl-NL" dirty="0"/>
              <a:t> </a:t>
            </a:r>
            <a:r>
              <a:rPr lang="nl-NL" dirty="0" err="1"/>
              <a:t>Metaspace</a:t>
            </a:r>
            <a:endParaRPr lang="nl-NL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Windows/AArch64 Port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Foreign</a:t>
            </a:r>
            <a:r>
              <a:rPr lang="nl-NL" dirty="0"/>
              <a:t> Linker API (Incubator)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3500" b="1" dirty="0" err="1"/>
              <a:t>Warnings</a:t>
            </a:r>
            <a:r>
              <a:rPr lang="nl-NL" sz="3500" b="1" dirty="0"/>
              <a:t> </a:t>
            </a:r>
            <a:r>
              <a:rPr lang="nl-NL" sz="3500" b="1" dirty="0" err="1"/>
              <a:t>for</a:t>
            </a:r>
            <a:r>
              <a:rPr lang="nl-NL" sz="3500" b="1" dirty="0"/>
              <a:t> Value-</a:t>
            </a:r>
            <a:r>
              <a:rPr lang="nl-NL" sz="3500" b="1" dirty="0" err="1"/>
              <a:t>Based</a:t>
            </a:r>
            <a:r>
              <a:rPr lang="nl-NL" sz="3500" b="1" dirty="0"/>
              <a:t> Classes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Packaging</a:t>
            </a:r>
            <a:r>
              <a:rPr lang="nl-NL" dirty="0"/>
              <a:t> Tool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Foreign</a:t>
            </a:r>
            <a:r>
              <a:rPr lang="nl-NL" dirty="0"/>
              <a:t>-Memory Access API (</a:t>
            </a:r>
            <a:r>
              <a:rPr lang="nl-NL" dirty="0" err="1"/>
              <a:t>Third</a:t>
            </a:r>
            <a:r>
              <a:rPr lang="nl-NL" dirty="0"/>
              <a:t> Incubator)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3500" b="1" dirty="0" err="1"/>
              <a:t>Pattern</a:t>
            </a:r>
            <a:r>
              <a:rPr lang="nl-NL" sz="3500" b="1" dirty="0"/>
              <a:t> Matching </a:t>
            </a:r>
            <a:r>
              <a:rPr lang="nl-NL" sz="3500" b="1" dirty="0" err="1"/>
              <a:t>for</a:t>
            </a:r>
            <a:r>
              <a:rPr lang="nl-NL" sz="3500" b="1" dirty="0"/>
              <a:t> </a:t>
            </a:r>
            <a:r>
              <a:rPr lang="nl-NL" sz="3500" b="1" dirty="0" err="1"/>
              <a:t>instanceof</a:t>
            </a:r>
            <a:endParaRPr lang="nl-NL" sz="3500" b="1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3500" b="1" dirty="0"/>
              <a:t>Records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Strongly</a:t>
            </a:r>
            <a:r>
              <a:rPr lang="nl-NL" dirty="0"/>
              <a:t> </a:t>
            </a:r>
            <a:r>
              <a:rPr lang="nl-NL" dirty="0" err="1"/>
              <a:t>Encapsulate</a:t>
            </a:r>
            <a:r>
              <a:rPr lang="nl-NL" dirty="0"/>
              <a:t> JDK </a:t>
            </a:r>
            <a:r>
              <a:rPr lang="nl-NL" dirty="0" err="1"/>
              <a:t>Internals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Default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3500" b="1" dirty="0" err="1"/>
              <a:t>Sealed</a:t>
            </a:r>
            <a:r>
              <a:rPr lang="nl-NL" sz="3500" b="1" dirty="0"/>
              <a:t> Classes (Second Preview)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endParaRPr lang="nl-NL" sz="2100" dirty="0"/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3800" b="1" dirty="0"/>
              <a:t>Java 17 </a:t>
            </a:r>
            <a:r>
              <a:rPr lang="nl-NL" sz="3800" b="1" dirty="0">
                <a:solidFill>
                  <a:srgbClr val="EB6012"/>
                </a:solidFill>
              </a:rPr>
              <a:t>(xx-09-2021) LTS</a:t>
            </a:r>
            <a:endParaRPr lang="nl-NL" sz="3800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 err="1"/>
              <a:t>Enhanced</a:t>
            </a:r>
            <a:r>
              <a:rPr lang="nl-NL" dirty="0"/>
              <a:t> Pseudo-Random </a:t>
            </a:r>
            <a:r>
              <a:rPr lang="nl-NL" dirty="0" err="1"/>
              <a:t>Number</a:t>
            </a:r>
            <a:r>
              <a:rPr lang="nl-NL" dirty="0"/>
              <a:t> Generators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New </a:t>
            </a:r>
            <a:r>
              <a:rPr lang="nl-NL" dirty="0" err="1"/>
              <a:t>macOS</a:t>
            </a:r>
            <a:r>
              <a:rPr lang="nl-NL" dirty="0"/>
              <a:t> </a:t>
            </a:r>
            <a:r>
              <a:rPr lang="nl-NL" dirty="0" err="1"/>
              <a:t>Rendering</a:t>
            </a:r>
            <a:r>
              <a:rPr lang="nl-NL" dirty="0"/>
              <a:t> Pipeline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dirty="0"/>
              <a:t>macOS/AArch64 Port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en-US" dirty="0"/>
              <a:t>Deprecate the Applet API for Removal</a:t>
            </a:r>
            <a:endParaRPr lang="nl-NL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dirty="0"/>
              <a:t>…</a:t>
            </a:r>
          </a:p>
          <a:p>
            <a:pPr lvl="1">
              <a:lnSpc>
                <a:spcPct val="120000"/>
              </a:lnSpc>
              <a:spcBef>
                <a:spcPts val="200"/>
              </a:spcBef>
            </a:pPr>
            <a:endParaRPr lang="nl-NL" sz="2100" b="1" dirty="0"/>
          </a:p>
          <a:p>
            <a:pPr>
              <a:lnSpc>
                <a:spcPct val="120000"/>
              </a:lnSpc>
              <a:spcBef>
                <a:spcPts val="200"/>
              </a:spcBef>
            </a:pPr>
            <a:r>
              <a:rPr lang="nl-NL" sz="3800" b="1" dirty="0"/>
              <a:t>Project Loom </a:t>
            </a:r>
            <a:r>
              <a:rPr lang="nl-NL" sz="3800" b="1" dirty="0">
                <a:solidFill>
                  <a:srgbClr val="EB6012"/>
                </a:solidFill>
              </a:rPr>
              <a:t>(xx-xx-20xx)</a:t>
            </a:r>
            <a:endParaRPr lang="nl-NL" sz="3800" dirty="0"/>
          </a:p>
          <a:p>
            <a:pPr lvl="1">
              <a:lnSpc>
                <a:spcPct val="120000"/>
              </a:lnSpc>
              <a:spcBef>
                <a:spcPts val="200"/>
              </a:spcBef>
            </a:pPr>
            <a:r>
              <a:rPr lang="nl-NL" sz="3500" b="1" dirty="0"/>
              <a:t>Fibers </a:t>
            </a:r>
            <a:r>
              <a:rPr lang="nl-NL" sz="3500" b="1" dirty="0" err="1"/>
              <a:t>and</a:t>
            </a:r>
            <a:r>
              <a:rPr lang="nl-NL" sz="3500" b="1" dirty="0"/>
              <a:t> </a:t>
            </a:r>
            <a:r>
              <a:rPr lang="nl-NL" sz="3500" b="1" dirty="0" err="1"/>
              <a:t>Continuation</a:t>
            </a:r>
            <a:endParaRPr lang="nl-NL" sz="3500" b="1" dirty="0"/>
          </a:p>
        </p:txBody>
      </p:sp>
    </p:spTree>
    <p:extLst>
      <p:ext uri="{BB962C8B-B14F-4D97-AF65-F5344CB8AC3E}">
        <p14:creationId xmlns:p14="http://schemas.microsoft.com/office/powerpoint/2010/main" val="1471093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35C7F-74F2-43B9-A281-004F3E8C3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NullPointerExceptions</a:t>
            </a:r>
            <a:r>
              <a:rPr lang="nl-NL" dirty="0"/>
              <a:t> </a:t>
            </a:r>
            <a:r>
              <a:rPr lang="nl-NL" dirty="0">
                <a:solidFill>
                  <a:srgbClr val="EB6012"/>
                </a:solidFill>
              </a:rPr>
              <a:t>maar dan handig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FB0E8-C073-427C-8AC7-4671C5C8D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525" indent="0">
              <a:lnSpc>
                <a:spcPct val="120000"/>
              </a:lnSpc>
              <a:buNone/>
            </a:pPr>
            <a:r>
              <a:rPr lang="nl-NL" sz="2800" dirty="0"/>
              <a:t>Waar treed de NPE op</a:t>
            </a:r>
          </a:p>
          <a:p>
            <a:pPr>
              <a:lnSpc>
                <a:spcPct val="120000"/>
              </a:lnSpc>
            </a:pPr>
            <a:r>
              <a:rPr lang="nl-NL" dirty="0"/>
              <a:t>Functie aanroep op functie aanroep</a:t>
            </a:r>
          </a:p>
          <a:p>
            <a:pPr marL="425450" lvl="1" indent="0">
              <a:lnSpc>
                <a:spcPct val="120000"/>
              </a:lnSpc>
              <a:buNone/>
            </a:pPr>
            <a:r>
              <a:rPr lang="nl-NL" dirty="0" err="1"/>
              <a:t>object.a</a:t>
            </a:r>
            <a:r>
              <a:rPr lang="nl-NL" dirty="0"/>
              <a:t>().b().c(99)</a:t>
            </a:r>
          </a:p>
          <a:p>
            <a:pPr>
              <a:lnSpc>
                <a:spcPct val="120000"/>
              </a:lnSpc>
            </a:pPr>
            <a:r>
              <a:rPr lang="nl-NL" dirty="0" err="1"/>
              <a:t>Nested</a:t>
            </a:r>
            <a:r>
              <a:rPr lang="nl-NL" dirty="0"/>
              <a:t> public variabelen</a:t>
            </a:r>
          </a:p>
          <a:p>
            <a:pPr marL="425450" lvl="1" indent="0">
              <a:lnSpc>
                <a:spcPct val="120000"/>
              </a:lnSpc>
              <a:buNone/>
            </a:pPr>
            <a:r>
              <a:rPr lang="nl-NL" dirty="0" err="1"/>
              <a:t>object.a.b.c</a:t>
            </a:r>
            <a:r>
              <a:rPr lang="nl-NL" dirty="0"/>
              <a:t> = 99</a:t>
            </a:r>
          </a:p>
          <a:p>
            <a:pPr>
              <a:lnSpc>
                <a:spcPct val="120000"/>
              </a:lnSpc>
            </a:pPr>
            <a:r>
              <a:rPr lang="nl-NL" dirty="0"/>
              <a:t>Multidimensionale arrays</a:t>
            </a:r>
          </a:p>
          <a:p>
            <a:pPr marL="425450" lvl="1" indent="0">
              <a:lnSpc>
                <a:spcPct val="120000"/>
              </a:lnSpc>
              <a:buNone/>
            </a:pPr>
            <a:r>
              <a:rPr lang="nl-NL" dirty="0"/>
              <a:t>a[x][y][</a:t>
            </a:r>
            <a:r>
              <a:rPr lang="nl-NL" dirty="0" err="1"/>
              <a:t>z</a:t>
            </a:r>
            <a:r>
              <a:rPr lang="nl-NL" dirty="0"/>
              <a:t>] = 99</a:t>
            </a:r>
          </a:p>
          <a:p>
            <a:pPr>
              <a:lnSpc>
                <a:spcPct val="120000"/>
              </a:lnSpc>
            </a:pPr>
            <a:r>
              <a:rPr lang="nl-NL" dirty="0" err="1"/>
              <a:t>Assignments</a:t>
            </a:r>
            <a:endParaRPr lang="nl-NL" dirty="0"/>
          </a:p>
          <a:p>
            <a:pPr marL="425450" lvl="1" indent="0">
              <a:lnSpc>
                <a:spcPct val="120000"/>
              </a:lnSpc>
              <a:buNone/>
            </a:pPr>
            <a:r>
              <a:rPr lang="nl-NL" dirty="0" err="1"/>
              <a:t>a.x</a:t>
            </a:r>
            <a:r>
              <a:rPr lang="nl-NL" dirty="0"/>
              <a:t> = </a:t>
            </a:r>
            <a:r>
              <a:rPr lang="nl-NL" dirty="0" err="1"/>
              <a:t>b.x</a:t>
            </a:r>
            <a:endParaRPr lang="nl-NL" dirty="0"/>
          </a:p>
          <a:p>
            <a:pPr>
              <a:lnSpc>
                <a:spcPct val="120000"/>
              </a:lnSpc>
            </a:pPr>
            <a:endParaRPr lang="nl-NL" dirty="0"/>
          </a:p>
        </p:txBody>
      </p:sp>
      <p:pic>
        <p:nvPicPr>
          <p:cNvPr id="1026" name="Picture 2" descr="Null Pointer">
            <a:extLst>
              <a:ext uri="{FF2B5EF4-FFF2-40B4-BE49-F238E27FC236}">
                <a16:creationId xmlns:a16="http://schemas.microsoft.com/office/drawing/2014/main" id="{CFFF1E1B-7BF5-4EAE-9DD6-E77BCCEF2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959" y="2702681"/>
            <a:ext cx="5519105" cy="2597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7556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860A8335-E75C-544C-B323-3D23AB7EC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NullPointerExceptions</a:t>
            </a:r>
            <a:r>
              <a:rPr lang="nl-NL" dirty="0"/>
              <a:t> </a:t>
            </a:r>
            <a:r>
              <a:rPr lang="nl-NL" dirty="0">
                <a:solidFill>
                  <a:srgbClr val="EB6012"/>
                </a:solidFill>
              </a:rPr>
              <a:t>maar dan handig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6255E9-114E-4BCB-8E56-64D8AD97F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83" y="1589161"/>
            <a:ext cx="6991436" cy="19625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D90333-79B0-431E-9234-9282C1238B4D}"/>
              </a:ext>
            </a:extLst>
          </p:cNvPr>
          <p:cNvSpPr txBox="1"/>
          <p:nvPr/>
        </p:nvSpPr>
        <p:spPr>
          <a:xfrm>
            <a:off x="982983" y="3792962"/>
            <a:ext cx="8518369" cy="646331"/>
          </a:xfrm>
          <a:prstGeom prst="rect">
            <a:avLst/>
          </a:prstGeom>
          <a:solidFill>
            <a:srgbClr val="2B2B2B"/>
          </a:solidFill>
        </p:spPr>
        <p:txBody>
          <a:bodyPr wrap="square" rtlCol="0">
            <a:spAutoFit/>
          </a:bodyPr>
          <a:lstStyle/>
          <a:p>
            <a:r>
              <a:rPr lang="nl-NL" dirty="0" err="1">
                <a:solidFill>
                  <a:srgbClr val="0097B1"/>
                </a:solidFill>
              </a:rPr>
              <a:t>Exception</a:t>
            </a:r>
            <a:r>
              <a:rPr lang="nl-NL" dirty="0">
                <a:solidFill>
                  <a:srgbClr val="0097B1"/>
                </a:solidFill>
              </a:rPr>
              <a:t> in thread "</a:t>
            </a:r>
            <a:r>
              <a:rPr lang="nl-NL" dirty="0" err="1">
                <a:solidFill>
                  <a:srgbClr val="0097B1"/>
                </a:solidFill>
              </a:rPr>
              <a:t>main</a:t>
            </a:r>
            <a:r>
              <a:rPr lang="nl-NL" dirty="0">
                <a:solidFill>
                  <a:srgbClr val="0097B1"/>
                </a:solidFill>
              </a:rPr>
              <a:t>" </a:t>
            </a:r>
            <a:r>
              <a:rPr lang="nl-NL" dirty="0" err="1">
                <a:solidFill>
                  <a:srgbClr val="0097B1"/>
                </a:solidFill>
              </a:rPr>
              <a:t>java.lang.NullPointerException</a:t>
            </a:r>
            <a:endParaRPr lang="nl-NL" dirty="0">
              <a:solidFill>
                <a:srgbClr val="0097B1"/>
              </a:solidFill>
            </a:endParaRPr>
          </a:p>
          <a:p>
            <a:r>
              <a:rPr lang="nl-NL" dirty="0">
                <a:solidFill>
                  <a:srgbClr val="0097B1"/>
                </a:solidFill>
              </a:rPr>
              <a:t>	at opdrachten.Opdracht1Npe.main(Opdracht1Npe.java:6)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A99B7-D83D-438A-90E9-5D5C342973A0}"/>
              </a:ext>
            </a:extLst>
          </p:cNvPr>
          <p:cNvSpPr txBox="1"/>
          <p:nvPr/>
        </p:nvSpPr>
        <p:spPr>
          <a:xfrm>
            <a:off x="982983" y="4945673"/>
            <a:ext cx="8518369" cy="1200329"/>
          </a:xfrm>
          <a:prstGeom prst="rect">
            <a:avLst/>
          </a:prstGeom>
          <a:solidFill>
            <a:srgbClr val="2B2B2B"/>
          </a:solidFill>
        </p:spPr>
        <p:txBody>
          <a:bodyPr wrap="square" rtlCol="0">
            <a:spAutoFit/>
          </a:bodyPr>
          <a:lstStyle/>
          <a:p>
            <a:r>
              <a:rPr lang="nl-NL" dirty="0" err="1">
                <a:solidFill>
                  <a:srgbClr val="0097B1"/>
                </a:solidFill>
              </a:rPr>
              <a:t>Exception</a:t>
            </a:r>
            <a:r>
              <a:rPr lang="nl-NL" dirty="0">
                <a:solidFill>
                  <a:srgbClr val="0097B1"/>
                </a:solidFill>
              </a:rPr>
              <a:t> in thread "</a:t>
            </a:r>
            <a:r>
              <a:rPr lang="nl-NL" dirty="0" err="1">
                <a:solidFill>
                  <a:srgbClr val="0097B1"/>
                </a:solidFill>
              </a:rPr>
              <a:t>main</a:t>
            </a:r>
            <a:r>
              <a:rPr lang="nl-NL" dirty="0">
                <a:solidFill>
                  <a:srgbClr val="0097B1"/>
                </a:solidFill>
              </a:rPr>
              <a:t>" </a:t>
            </a:r>
            <a:r>
              <a:rPr lang="nl-NL" dirty="0" err="1">
                <a:solidFill>
                  <a:srgbClr val="0097B1"/>
                </a:solidFill>
              </a:rPr>
              <a:t>java.lang.NullPointerException</a:t>
            </a:r>
            <a:r>
              <a:rPr lang="nl-NL" dirty="0">
                <a:solidFill>
                  <a:srgbClr val="0097B1"/>
                </a:solidFill>
              </a:rPr>
              <a:t>: </a:t>
            </a:r>
            <a:r>
              <a:rPr lang="nl-NL" dirty="0" err="1">
                <a:solidFill>
                  <a:srgbClr val="0097B1"/>
                </a:solidFill>
              </a:rPr>
              <a:t>Cannot</a:t>
            </a:r>
            <a:r>
              <a:rPr lang="nl-NL" dirty="0">
                <a:solidFill>
                  <a:srgbClr val="0097B1"/>
                </a:solidFill>
              </a:rPr>
              <a:t> </a:t>
            </a:r>
            <a:r>
              <a:rPr lang="nl-NL" dirty="0" err="1">
                <a:solidFill>
                  <a:srgbClr val="0097B1"/>
                </a:solidFill>
              </a:rPr>
              <a:t>invoke</a:t>
            </a:r>
            <a:r>
              <a:rPr lang="nl-NL" dirty="0">
                <a:solidFill>
                  <a:srgbClr val="0097B1"/>
                </a:solidFill>
              </a:rPr>
              <a:t> "opdrachten.Opdracht1Npe$ClassD.doSomething()" </a:t>
            </a:r>
            <a:r>
              <a:rPr lang="nl-NL" dirty="0" err="1">
                <a:solidFill>
                  <a:srgbClr val="0097B1"/>
                </a:solidFill>
              </a:rPr>
              <a:t>because</a:t>
            </a:r>
            <a:r>
              <a:rPr lang="nl-NL" dirty="0">
                <a:solidFill>
                  <a:srgbClr val="0097B1"/>
                </a:solidFill>
              </a:rPr>
              <a:t> </a:t>
            </a:r>
            <a:r>
              <a:rPr lang="nl-NL" dirty="0" err="1">
                <a:solidFill>
                  <a:srgbClr val="0097B1"/>
                </a:solidFill>
              </a:rPr>
              <a:t>the</a:t>
            </a:r>
            <a:r>
              <a:rPr lang="nl-NL" dirty="0">
                <a:solidFill>
                  <a:srgbClr val="0097B1"/>
                </a:solidFill>
              </a:rPr>
              <a:t> return </a:t>
            </a:r>
            <a:r>
              <a:rPr lang="nl-NL" dirty="0" err="1">
                <a:solidFill>
                  <a:srgbClr val="0097B1"/>
                </a:solidFill>
              </a:rPr>
              <a:t>value</a:t>
            </a:r>
            <a:r>
              <a:rPr lang="nl-NL" dirty="0">
                <a:solidFill>
                  <a:srgbClr val="0097B1"/>
                </a:solidFill>
              </a:rPr>
              <a:t> of "opdrachten.Opdracht1Npe$ClassC.getClassD()" is </a:t>
            </a:r>
            <a:r>
              <a:rPr lang="nl-NL" dirty="0" err="1">
                <a:solidFill>
                  <a:srgbClr val="0097B1"/>
                </a:solidFill>
              </a:rPr>
              <a:t>null</a:t>
            </a:r>
            <a:endParaRPr lang="nl-NL" dirty="0">
              <a:solidFill>
                <a:srgbClr val="0097B1"/>
              </a:solidFill>
            </a:endParaRPr>
          </a:p>
          <a:p>
            <a:r>
              <a:rPr lang="nl-NL" dirty="0">
                <a:solidFill>
                  <a:srgbClr val="0097B1"/>
                </a:solidFill>
              </a:rPr>
              <a:t>	at opdrachten.Opdracht1Npe.main(Opdracht1Npe.java:6)</a:t>
            </a:r>
          </a:p>
        </p:txBody>
      </p:sp>
    </p:spTree>
    <p:extLst>
      <p:ext uri="{BB962C8B-B14F-4D97-AF65-F5344CB8AC3E}">
        <p14:creationId xmlns:p14="http://schemas.microsoft.com/office/powerpoint/2010/main" val="334606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0DC9-E0CB-4420-874E-E3DDBEFAD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Switch </a:t>
            </a:r>
            <a:r>
              <a:rPr lang="nl-NL" dirty="0" err="1"/>
              <a:t>Expressions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D091E-39CB-4BD7-9185-EA05BCE67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9986"/>
            <a:ext cx="10515600" cy="415898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Switch statements, maar dan </a:t>
            </a:r>
            <a:r>
              <a:rPr lang="en-US" sz="2400" dirty="0" err="1"/>
              <a:t>meer</a:t>
            </a:r>
            <a:r>
              <a:rPr lang="en-US" sz="2400" dirty="0"/>
              <a:t> </a:t>
            </a:r>
            <a:r>
              <a:rPr lang="en-US" sz="2400" dirty="0" err="1"/>
              <a:t>expressief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minder </a:t>
            </a:r>
            <a:r>
              <a:rPr lang="en-US" sz="2400" dirty="0" err="1"/>
              <a:t>foutgevoelig</a:t>
            </a:r>
            <a:endParaRPr lang="en-US" sz="2400" dirty="0"/>
          </a:p>
          <a:p>
            <a:pPr>
              <a:lnSpc>
                <a:spcPct val="110000"/>
              </a:lnSpc>
            </a:pPr>
            <a:r>
              <a:rPr lang="en-US" sz="2400" dirty="0"/>
              <a:t>Het </a:t>
            </a:r>
            <a:r>
              <a:rPr lang="en-US" sz="2400" dirty="0" err="1"/>
              <a:t>gehele</a:t>
            </a:r>
            <a:r>
              <a:rPr lang="en-US" sz="2400" dirty="0"/>
              <a:t> switch block ‘</a:t>
            </a:r>
            <a:r>
              <a:rPr lang="en-US" sz="2400" dirty="0" err="1"/>
              <a:t>krijgt</a:t>
            </a:r>
            <a:r>
              <a:rPr lang="en-US" sz="2400" dirty="0"/>
              <a:t> </a:t>
            </a:r>
            <a:r>
              <a:rPr lang="en-US" sz="2400" dirty="0" err="1"/>
              <a:t>een</a:t>
            </a:r>
            <a:r>
              <a:rPr lang="en-US" sz="2400" dirty="0"/>
              <a:t> </a:t>
            </a:r>
            <a:r>
              <a:rPr lang="en-US" sz="2400" dirty="0" err="1"/>
              <a:t>waarde</a:t>
            </a:r>
            <a:r>
              <a:rPr lang="en-US" sz="2400" dirty="0"/>
              <a:t>’ die je </a:t>
            </a:r>
            <a:r>
              <a:rPr lang="en-US" sz="2400" dirty="0" err="1"/>
              <a:t>weer</a:t>
            </a:r>
            <a:r>
              <a:rPr lang="en-US" sz="2400" dirty="0"/>
              <a:t> </a:t>
            </a:r>
            <a:r>
              <a:rPr lang="en-US" sz="2400" dirty="0" err="1"/>
              <a:t>kunt</a:t>
            </a:r>
            <a:r>
              <a:rPr lang="en-US" sz="2400" dirty="0"/>
              <a:t> </a:t>
            </a:r>
            <a:r>
              <a:rPr lang="en-US" sz="2400" dirty="0" err="1"/>
              <a:t>toekennen</a:t>
            </a:r>
            <a:endParaRPr lang="en-US" sz="2400" dirty="0"/>
          </a:p>
          <a:p>
            <a:pPr>
              <a:lnSpc>
                <a:spcPct val="110000"/>
              </a:lnSpc>
            </a:pPr>
            <a:r>
              <a:rPr lang="en-US" sz="2400" dirty="0"/>
              <a:t>Lambda </a:t>
            </a:r>
            <a:r>
              <a:rPr lang="en-US" sz="2400" dirty="0" err="1"/>
              <a:t>achtige</a:t>
            </a:r>
            <a:r>
              <a:rPr lang="en-US" sz="2400" dirty="0"/>
              <a:t> syntax: </a:t>
            </a:r>
            <a:r>
              <a:rPr lang="en-US" sz="2400" b="1" dirty="0">
                <a:solidFill>
                  <a:srgbClr val="EB6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Exhaustive, </a:t>
            </a:r>
            <a:r>
              <a:rPr lang="en-US" sz="2400" dirty="0" err="1"/>
              <a:t>geen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EB6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en-US" sz="2400" dirty="0"/>
              <a:t> </a:t>
            </a:r>
            <a:r>
              <a:rPr lang="en-US" sz="2400" dirty="0" err="1"/>
              <a:t>meer</a:t>
            </a:r>
            <a:r>
              <a:rPr lang="en-US" sz="2400" dirty="0"/>
              <a:t> </a:t>
            </a:r>
            <a:r>
              <a:rPr lang="en-US" sz="2400" dirty="0" err="1"/>
              <a:t>nodig</a:t>
            </a:r>
            <a:endParaRPr lang="en-US" sz="2400" dirty="0"/>
          </a:p>
          <a:p>
            <a:pPr>
              <a:lnSpc>
                <a:spcPct val="110000"/>
              </a:lnSpc>
            </a:pPr>
            <a:r>
              <a:rPr lang="en-US" sz="2400" dirty="0" err="1"/>
              <a:t>Geen</a:t>
            </a:r>
            <a:r>
              <a:rPr lang="en-US" sz="2400" dirty="0"/>
              <a:t> fall-through, </a:t>
            </a:r>
            <a:r>
              <a:rPr lang="en-US" sz="2400" dirty="0" err="1"/>
              <a:t>geen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EB6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en-US" sz="2400" dirty="0"/>
              <a:t> statement</a:t>
            </a:r>
          </a:p>
          <a:p>
            <a:pPr>
              <a:lnSpc>
                <a:spcPct val="110000"/>
              </a:lnSpc>
            </a:pPr>
            <a:r>
              <a:rPr lang="en-US" sz="2400" dirty="0" err="1"/>
              <a:t>Nieuw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EB6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yield</a:t>
            </a:r>
            <a:r>
              <a:rPr lang="en-US" sz="2400" dirty="0"/>
              <a:t> statement</a:t>
            </a:r>
          </a:p>
        </p:txBody>
      </p:sp>
    </p:spTree>
    <p:extLst>
      <p:ext uri="{BB962C8B-B14F-4D97-AF65-F5344CB8AC3E}">
        <p14:creationId xmlns:p14="http://schemas.microsoft.com/office/powerpoint/2010/main" val="2481631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0DC9-E0CB-4420-874E-E3DDBEFAD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Switch </a:t>
            </a:r>
            <a:r>
              <a:rPr lang="nl-NL" dirty="0" err="1"/>
              <a:t>Expressions</a:t>
            </a:r>
            <a:r>
              <a:rPr lang="nl-NL" dirty="0">
                <a:solidFill>
                  <a:srgbClr val="EB6012"/>
                </a:solidFill>
              </a:rPr>
              <a:t> Vroeger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E9AFC7B-2D81-44F3-AF15-04C675293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8696" y="1146875"/>
            <a:ext cx="545830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099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90DC9-E0CB-4420-874E-E3DDBEFAD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Switch </a:t>
            </a:r>
            <a:r>
              <a:rPr lang="nl-NL" dirty="0" err="1"/>
              <a:t>Expressions</a:t>
            </a:r>
            <a:r>
              <a:rPr lang="nl-NL" dirty="0">
                <a:solidFill>
                  <a:srgbClr val="EB6012"/>
                </a:solidFill>
              </a:rPr>
              <a:t> Nu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D71A28C-EB11-4FFD-A187-F94E04B32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821663"/>
            <a:ext cx="6144482" cy="209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4430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ICT Group">
      <a:dk1>
        <a:srgbClr val="0F596E"/>
      </a:dk1>
      <a:lt1>
        <a:srgbClr val="FFFFFF"/>
      </a:lt1>
      <a:dk2>
        <a:srgbClr val="0097B1"/>
      </a:dk2>
      <a:lt2>
        <a:srgbClr val="E7E6E6"/>
      </a:lt2>
      <a:accent1>
        <a:srgbClr val="000000"/>
      </a:accent1>
      <a:accent2>
        <a:srgbClr val="EB6012"/>
      </a:accent2>
      <a:accent3>
        <a:srgbClr val="0097A5"/>
      </a:accent3>
      <a:accent4>
        <a:srgbClr val="616160"/>
      </a:accent4>
      <a:accent5>
        <a:srgbClr val="71A2B2"/>
      </a:accent5>
      <a:accent6>
        <a:srgbClr val="A0A0A0"/>
      </a:accent6>
      <a:hlink>
        <a:srgbClr val="EB6011"/>
      </a:hlink>
      <a:folHlink>
        <a:srgbClr val="0097B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06F2FE6C5D1D44982B8E9553BDFA31" ma:contentTypeVersion="7" ma:contentTypeDescription="Een nieuw document maken." ma:contentTypeScope="" ma:versionID="5309e805c54c3c3e03d4ee5584dcc571">
  <xsd:schema xmlns:xsd="http://www.w3.org/2001/XMLSchema" xmlns:xs="http://www.w3.org/2001/XMLSchema" xmlns:p="http://schemas.microsoft.com/office/2006/metadata/properties" xmlns:ns2="62075bfc-fb2b-4978-b33a-2ee515c6b2cc" targetNamespace="http://schemas.microsoft.com/office/2006/metadata/properties" ma:root="true" ma:fieldsID="3cad891df32ae1e5c5555f989f36d19d" ns2:_="">
    <xsd:import namespace="62075bfc-fb2b-4978-b33a-2ee515c6b2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075bfc-fb2b-4978-b33a-2ee515c6b2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063191-8A48-4036-94E1-00717E3E7DB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16C43C-0FE6-4B71-9B74-974F23E18F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075bfc-fb2b-4978-b33a-2ee515c6b2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64FB15A-1AB9-494D-BA7A-B6E719D463A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1942</TotalTime>
  <Words>2351</Words>
  <Application>Microsoft Office PowerPoint</Application>
  <PresentationFormat>Widescreen</PresentationFormat>
  <Paragraphs>384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Consolas</vt:lpstr>
      <vt:lpstr>Courier New</vt:lpstr>
      <vt:lpstr>DejaVu Sans</vt:lpstr>
      <vt:lpstr>Kantoorthema</vt:lpstr>
      <vt:lpstr>Java-vakgroep Workshop Java 12 t/m 17</vt:lpstr>
      <vt:lpstr>Inhoud</vt:lpstr>
      <vt:lpstr>Wie zijn wij:</vt:lpstr>
      <vt:lpstr>Java 12 .. 17</vt:lpstr>
      <vt:lpstr>NullPointerExceptions maar dan handig</vt:lpstr>
      <vt:lpstr>NullPointerExceptions maar dan handig</vt:lpstr>
      <vt:lpstr>Switch Expressions</vt:lpstr>
      <vt:lpstr>Switch Expressions Vroeger</vt:lpstr>
      <vt:lpstr>Switch Expressions Nu</vt:lpstr>
      <vt:lpstr>Text blocks</vt:lpstr>
      <vt:lpstr>Text blocks voorbeeld</vt:lpstr>
      <vt:lpstr>Warnings for Value-Based Classes waarom</vt:lpstr>
      <vt:lpstr>Warnings for Value-Based Classes wanneer</vt:lpstr>
      <vt:lpstr>Pattern Matching for instanceof</vt:lpstr>
      <vt:lpstr>Pattern Matching for instanceof</vt:lpstr>
      <vt:lpstr>Records</vt:lpstr>
      <vt:lpstr>Records</vt:lpstr>
      <vt:lpstr>Sealed Classes</vt:lpstr>
      <vt:lpstr>Sealed Classes Voorbeeld 1 (class)</vt:lpstr>
      <vt:lpstr>Sealed Classes Voorbeeld 2 (interface &amp; record)</vt:lpstr>
      <vt:lpstr>Virtual thread</vt:lpstr>
      <vt:lpstr>Lets do stuff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Studio | De Merkenbouwers</dc:creator>
  <cp:lastModifiedBy>Schuit S (Syama)</cp:lastModifiedBy>
  <cp:revision>120</cp:revision>
  <dcterms:created xsi:type="dcterms:W3CDTF">2020-12-15T09:09:58Z</dcterms:created>
  <dcterms:modified xsi:type="dcterms:W3CDTF">2021-04-26T14:54:25Z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0x0101009906F2FE6C5D1D44982B8E9553BDFA31</vt:lpwstr>
  </property>
</Properties>
</file>

<file path=docProps/thumbnail.jpeg>
</file>